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85" r:id="rId4"/>
    <p:sldId id="286" r:id="rId5"/>
    <p:sldId id="288" r:id="rId6"/>
    <p:sldId id="262" r:id="rId7"/>
    <p:sldId id="287" r:id="rId8"/>
    <p:sldId id="264" r:id="rId9"/>
    <p:sldId id="265" r:id="rId10"/>
    <p:sldId id="289" r:id="rId11"/>
    <p:sldId id="290" r:id="rId12"/>
    <p:sldId id="2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235591"/>
    <a:srgbClr val="214F87"/>
    <a:srgbClr val="1D4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2571744"/>
            <a:ext cx="4786346" cy="1470025"/>
          </a:xfrm>
        </p:spPr>
        <p:txBody>
          <a:bodyPr lIns="36000" tIns="36000" rIns="36000" bIns="36000">
            <a:normAutofit/>
          </a:bodyPr>
          <a:lstStyle>
            <a:lvl1pPr>
              <a:defRPr sz="4500">
                <a:solidFill>
                  <a:schemeClr val="bg1"/>
                </a:solidFill>
                <a:latin typeface="Arno Pro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786322"/>
            <a:ext cx="3143272" cy="1285884"/>
          </a:xfrm>
        </p:spPr>
        <p:txBody>
          <a:bodyPr lIns="36000" tIns="36000" rIns="36000" bIns="36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Arno Pro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929354" cy="725470"/>
          </a:xfrm>
        </p:spPr>
        <p:txBody>
          <a:bodyPr lIns="36000" tIns="36000" rIns="36000" bIns="36000"/>
          <a:lstStyle>
            <a:lvl1pPr>
              <a:defRPr>
                <a:solidFill>
                  <a:srgbClr val="23559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35785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3786190"/>
            <a:ext cx="4914880" cy="1219199"/>
          </a:xfrm>
        </p:spPr>
        <p:txBody>
          <a:bodyPr anchor="t">
            <a:noAutofit/>
          </a:bodyPr>
          <a:lstStyle>
            <a:lvl1pPr algn="l">
              <a:buFont typeface="Arial" pitchFamily="34" charset="0"/>
              <a:buNone/>
              <a:defRPr sz="4800" b="0" cap="none">
                <a:solidFill>
                  <a:schemeClr val="bg1"/>
                </a:solidFill>
                <a:latin typeface="Arno Pro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8992" y="3286124"/>
            <a:ext cx="5214974" cy="500055"/>
          </a:xfrm>
        </p:spPr>
        <p:txBody>
          <a:bodyPr anchor="b">
            <a:normAutofit/>
          </a:bodyPr>
          <a:lstStyle>
            <a:lvl1pPr marL="0" indent="0">
              <a:buNone/>
              <a:defRPr sz="2600">
                <a:solidFill>
                  <a:schemeClr val="bg1"/>
                </a:solidFill>
                <a:latin typeface="Arno Pro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9044" y="1214422"/>
            <a:ext cx="4281518" cy="5357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281518" cy="5357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929354" cy="725470"/>
          </a:xfrm>
        </p:spPr>
        <p:txBody>
          <a:bodyPr lIns="36000" tIns="36000" rIns="36000" bIns="36000"/>
          <a:lstStyle>
            <a:lvl1pPr>
              <a:defRPr>
                <a:solidFill>
                  <a:srgbClr val="23559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929354" cy="725470"/>
          </a:xfrm>
        </p:spPr>
        <p:txBody>
          <a:bodyPr lIns="36000" tIns="36000" rIns="36000" bIns="36000"/>
          <a:lstStyle>
            <a:lvl1pPr>
              <a:defRPr>
                <a:solidFill>
                  <a:srgbClr val="23559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553A4-33BD-4699-BDF3-0A9B99391B31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B6812-0DBC-46CE-B71D-752241C29A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l.nist.gov/div898/software/dataplot/homepage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2571744"/>
            <a:ext cx="4786346" cy="1470025"/>
          </a:xfrm>
        </p:spPr>
        <p:txBody>
          <a:bodyPr>
            <a:noAutofit/>
          </a:bodyPr>
          <a:lstStyle/>
          <a:p>
            <a:r>
              <a:rPr lang="ru-RU" sz="2400" dirty="0">
                <a:latin typeface="+mj-lt"/>
                <a:cs typeface="Arial" pitchFamily="34" charset="0"/>
              </a:rPr>
              <a:t>О необходимости использования отечественного программного обеспечения при реализации учебного процесса в ПГУ</a:t>
            </a:r>
            <a:endParaRPr lang="ru-RU" sz="2400" dirty="0">
              <a:latin typeface="+mj-lt"/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5143512"/>
            <a:ext cx="2786082" cy="642942"/>
          </a:xfrm>
          <a:prstGeom prst="rect">
            <a:avLst/>
          </a:prstGeom>
        </p:spPr>
        <p:txBody>
          <a:bodyPr vert="horz" lIns="36000" tIns="36000" rIns="36000" bIns="36000" rtlCol="0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Методический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совет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 февраля 2019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572000" y="5357826"/>
            <a:ext cx="4357718" cy="714380"/>
          </a:xfrm>
          <a:prstGeom prst="rect">
            <a:avLst/>
          </a:prstGeom>
        </p:spPr>
        <p:txBody>
          <a:bodyPr vert="horz" lIns="36000" tIns="36000" rIns="36000" bIns="3600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Докладчик:</a:t>
            </a:r>
            <a:r>
              <a:rPr kumimoji="0" lang="ru-RU" sz="1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br>
              <a:rPr kumimoji="0" lang="ru-RU" sz="1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4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Начальник Управления информатизации</a:t>
            </a:r>
            <a:endParaRPr kumimoji="0" lang="ru-RU" sz="14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Антонов А.В.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029862" cy="725470"/>
          </a:xfrm>
        </p:spPr>
        <p:txBody>
          <a:bodyPr>
            <a:noAutofit/>
          </a:bodyPr>
          <a:lstStyle/>
          <a:p>
            <a:r>
              <a:rPr lang="ru-RU" sz="2800" dirty="0" smtClean="0"/>
              <a:t>Исполнение плана перехода</a:t>
            </a:r>
            <a:endParaRPr lang="ru-RU" sz="3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904842"/>
              </p:ext>
            </p:extLst>
          </p:nvPr>
        </p:nvGraphicFramePr>
        <p:xfrm>
          <a:off x="179512" y="1268760"/>
          <a:ext cx="8784976" cy="47885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76064"/>
                <a:gridCol w="5328592"/>
                <a:gridCol w="2880320"/>
              </a:tblGrid>
              <a:tr h="584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Тип офисного программного обеспечения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Наименование российского программного продукта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5761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Текстовый, табличный редактор, редактор презентаций, коммуникационное программное обеспечение, программное обеспечение файлового менеджера, органайзер, средства просмотра или офисный пакет, включающий не менее 4-х из указанных категорий программного обеспечения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МойОфис</a:t>
                      </a:r>
                      <a:r>
                        <a:rPr lang="ru-RU" sz="1600" dirty="0">
                          <a:effectLst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(требуется </a:t>
                      </a:r>
                      <a:r>
                        <a:rPr lang="ru-RU" sz="1600" dirty="0" smtClean="0">
                          <a:effectLst/>
                        </a:rPr>
                        <a:t>продление лицензии)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Операционные системы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Альт Линукс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Почтовые приложения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МойОфис Почта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4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Справочно-правовая система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Консультант Плюс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Система Гарант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4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Программное обеспечение системы электронного документооборота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СЭД </a:t>
                      </a:r>
                      <a:r>
                        <a:rPr lang="en-US" sz="1600">
                          <a:effectLst/>
                        </a:rPr>
                        <a:t>Directum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Средства антивирусной защиты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Антивирус Касперского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Средства мультимедиа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1С:Образование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92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Интернет Браузеры</a:t>
                      </a: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Яндекс.Браузер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29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Проблема операционных систем</a:t>
            </a:r>
            <a:endParaRPr lang="ru-RU" sz="3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789956"/>
              </p:ext>
            </p:extLst>
          </p:nvPr>
        </p:nvGraphicFramePr>
        <p:xfrm>
          <a:off x="107505" y="1187540"/>
          <a:ext cx="4176464" cy="4898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642"/>
                <a:gridCol w="993501"/>
                <a:gridCol w="1944216"/>
                <a:gridCol w="432048"/>
                <a:gridCol w="504057"/>
              </a:tblGrid>
              <a:tr h="3670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Аналог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Win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Linux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2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MathCad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Mathcad Express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2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Mathlab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Scilab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2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Maple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Reduce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32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Mathematica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Reduce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003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Редактор формул MathType, MikTeX29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OpenOffice Math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MathMLed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Kformula</a:t>
                      </a:r>
                      <a:r>
                        <a:rPr lang="en-US" sz="1200" dirty="0">
                          <a:effectLst/>
                        </a:rPr>
                        <a:t> (</a:t>
                      </a:r>
                      <a:r>
                        <a:rPr lang="en-US" sz="1200" dirty="0" err="1">
                          <a:effectLst/>
                        </a:rPr>
                        <a:t>Koffice</a:t>
                      </a:r>
                      <a:r>
                        <a:rPr lang="en-US" sz="1200" dirty="0">
                          <a:effectLst/>
                        </a:rPr>
                        <a:t>).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LyX</a:t>
                      </a:r>
                      <a:r>
                        <a:rPr lang="ru-RU" sz="1200" dirty="0" smtClean="0">
                          <a:effectLst/>
                        </a:rPr>
                        <a:t>, </a:t>
                      </a:r>
                      <a:r>
                        <a:rPr lang="en-US" sz="1200" dirty="0" err="1" smtClean="0">
                          <a:effectLst/>
                        </a:rPr>
                        <a:t>Texmacs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50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OriginLab Origin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LabPlot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QtiPlot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130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Statistica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Accueil ade4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  <a:hlinkClick r:id="rId2"/>
                        </a:rPr>
                        <a:t>DATAPLOT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VISTA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975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 Fusion BPWin Process Modeller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Ramus Educational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Business Studio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Bizagi Modeler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4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Comcol Multiphysics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CodeAster+SalomeMeca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FreeFem</a:t>
                      </a:r>
                      <a:r>
                        <a:rPr lang="en-US" sz="1200" dirty="0" smtClean="0">
                          <a:effectLst/>
                        </a:rPr>
                        <a:t>++</a:t>
                      </a:r>
                      <a:r>
                        <a:rPr lang="ru-RU" sz="1200" dirty="0" smtClean="0">
                          <a:effectLst/>
                        </a:rPr>
                        <a:t>, </a:t>
                      </a:r>
                      <a:r>
                        <a:rPr lang="en-US" sz="1200" dirty="0" err="1" smtClean="0">
                          <a:effectLst/>
                        </a:rPr>
                        <a:t>duna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calculix</a:t>
                      </a:r>
                      <a:r>
                        <a:rPr lang="en-US" sz="1200" dirty="0">
                          <a:effectLst/>
                        </a:rPr>
                        <a:t>, z88</a:t>
                      </a:r>
                      <a:r>
                        <a:rPr lang="en-US" sz="1200" dirty="0" smtClean="0">
                          <a:effectLst/>
                        </a:rPr>
                        <a:t>...</a:t>
                      </a: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Elmer</a:t>
                      </a:r>
                      <a:r>
                        <a:rPr lang="ru-RU" sz="1200" dirty="0" smtClean="0">
                          <a:effectLst/>
                        </a:rPr>
                        <a:t>, </a:t>
                      </a:r>
                      <a:r>
                        <a:rPr lang="en-US" sz="1200" dirty="0" err="1" smtClean="0">
                          <a:effectLst/>
                        </a:rPr>
                        <a:t>GetFem</a:t>
                      </a:r>
                      <a:r>
                        <a:rPr lang="en-US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670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OrCAD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Университетская программа OrCAD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272987"/>
              </p:ext>
            </p:extLst>
          </p:nvPr>
        </p:nvGraphicFramePr>
        <p:xfrm>
          <a:off x="4499993" y="1196750"/>
          <a:ext cx="4480375" cy="5112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39"/>
                <a:gridCol w="1152128"/>
                <a:gridCol w="2088232"/>
                <a:gridCol w="432048"/>
                <a:gridCol w="447928"/>
              </a:tblGrid>
              <a:tr h="331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Аналог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Win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Linux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762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Proteus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EDA систему KiCAD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редактор печатных плат FreePCB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редактор схем TinyCAD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симулятор LTspice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331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Турбо Паскаль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Free Pascal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3812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Delphi для Windows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Lazarus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3812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Flow Vision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OpenFOAM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SimScale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5719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Adobe Photoshop CC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Krita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Gimp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Picasa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2744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Adobe InDesign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Scribus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3812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Adobe Illustrator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sK</a:t>
                      </a: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3949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визуальный HTML-редактор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Eclipse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NetBeans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2117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Corel DRAW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Inkscape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352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Abby FineReader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</a:rPr>
                        <a:t>CuneiForm</a:t>
                      </a:r>
                      <a:r>
                        <a:rPr lang="ru-RU" sz="1100" dirty="0" smtClean="0">
                          <a:effectLst/>
                        </a:rPr>
                        <a:t>,  </a:t>
                      </a:r>
                      <a:r>
                        <a:rPr lang="en-US" sz="1100" dirty="0" err="1" smtClean="0">
                          <a:effectLst/>
                        </a:rPr>
                        <a:t>OCRopus</a:t>
                      </a:r>
                      <a:r>
                        <a:rPr lang="ru-RU" sz="1100" dirty="0" smtClean="0">
                          <a:effectLst/>
                        </a:rPr>
                        <a:t>, </a:t>
                      </a:r>
                      <a:r>
                        <a:rPr lang="en-US" sz="1100" dirty="0" smtClean="0">
                          <a:effectLst/>
                        </a:rPr>
                        <a:t>Tesseract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  <a:tr h="737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21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Система автоматизированного </a:t>
                      </a:r>
                      <a:r>
                        <a:rPr lang="ru-RU" sz="1100" dirty="0" smtClean="0">
                          <a:effectLst/>
                        </a:rPr>
                        <a:t>перевода </a:t>
                      </a:r>
                      <a:r>
                        <a:rPr lang="ru-RU" sz="1100" dirty="0" err="1">
                          <a:effectLst/>
                        </a:rPr>
                        <a:t>Trados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smartCAT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Яндекс.Переводчик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+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2861" marR="6286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1663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5357826"/>
            <a:ext cx="9144000" cy="7143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Благодарю за внимание!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D:\Pavlov\job\2018\10 - Октябрь\22.10 - Презентация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214422"/>
            <a:ext cx="5643602" cy="4232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25406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6120680" cy="725470"/>
          </a:xfrm>
        </p:spPr>
        <p:txBody>
          <a:bodyPr>
            <a:noAutofit/>
          </a:bodyPr>
          <a:lstStyle/>
          <a:p>
            <a:r>
              <a:rPr lang="ru-RU" sz="4000" dirty="0" smtClean="0"/>
              <a:t>Приказ </a:t>
            </a:r>
            <a:r>
              <a:rPr lang="ru-RU" sz="4000" dirty="0" err="1" smtClean="0"/>
              <a:t>Минкомсвязи</a:t>
            </a:r>
            <a:endParaRPr lang="ru-RU" sz="4000" dirty="0"/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 bwMode="auto">
          <a:xfrm>
            <a:off x="214282" y="1214422"/>
            <a:ext cx="8715436" cy="523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marL="457200" indent="-457200" eaLnBrk="0"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1pPr>
            <a:lvl2pPr eaLnBrk="0"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2pPr>
            <a:lvl3pPr eaLnBrk="0"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3pPr>
            <a:lvl4pPr eaLnBrk="0"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4pPr>
            <a:lvl5pPr eaLnBrk="0"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>
                <a:solidFill>
                  <a:schemeClr val="bg1"/>
                </a:solidFill>
                <a:latin typeface="Arial" charset="0"/>
                <a:ea typeface="Microsoft YaHei" charset="-122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Приказ </a:t>
            </a:r>
            <a:r>
              <a:rPr lang="ru-RU" sz="2400" b="1" dirty="0" err="1">
                <a:solidFill>
                  <a:schemeClr val="tx1"/>
                </a:solidFill>
                <a:latin typeface="Calibri" pitchFamily="34" charset="0"/>
              </a:rPr>
              <a:t>Минкомсвязи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</a:rPr>
              <a:t> России от 29 июня 2017г. №334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«Об 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</a:rPr>
              <a:t>утверждении методических рекомендаций по переходу федеральных органов исполнительной власти и государственных внебюджетных фондов на использования отечественного офисного программного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обеспечения»: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>
                <a:solidFill>
                  <a:schemeClr val="tx1"/>
                </a:solidFill>
                <a:latin typeface="Calibri" pitchFamily="34" charset="0"/>
              </a:rPr>
              <a:t>с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остав офисного программног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о обеспечения</a:t>
            </a:r>
            <a:endParaRPr lang="ru-RU" sz="2400" b="1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>
                <a:solidFill>
                  <a:schemeClr val="tx1"/>
                </a:solidFill>
                <a:latin typeface="Calibri" pitchFamily="34" charset="0"/>
              </a:rPr>
              <a:t>п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лан перехода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ru-RU" sz="2400" b="1" dirty="0">
                <a:solidFill>
                  <a:schemeClr val="tx1"/>
                </a:solidFill>
                <a:latin typeface="Calibri" pitchFamily="34" charset="0"/>
              </a:rPr>
              <a:t>т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ребования по переход органов власти и подведомственных учреждений</a:t>
            </a:r>
            <a:endParaRPr lang="ru-RU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ü"/>
            </a:pP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0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 ПО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251520" y="1174304"/>
            <a:ext cx="8715436" cy="523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 fontScale="85000" lnSpcReduction="20000"/>
          </a:bodyPr>
          <a:lstStyle>
            <a:lvl1pPr marL="457200" indent="-457200" algn="l" defTabSz="914400" rtl="0" eaLnBrk="0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1pPr>
            <a:lvl2pPr marL="742950" indent="-285750" algn="l" defTabSz="914400" rtl="0" eaLnBrk="0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2pPr>
            <a:lvl3pPr marL="1143000" indent="-228600" algn="l" defTabSz="914400" rtl="0" eaLnBrk="0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3pPr>
            <a:lvl4pPr marL="1600200" indent="-228600" algn="l" defTabSz="914400" rtl="0" eaLnBrk="0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4pPr>
            <a:lvl5pPr marL="2057400" indent="-228600" algn="l" defTabSz="914400" rtl="0" eaLnBrk="0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b="1" u="sng" dirty="0" smtClean="0">
                <a:solidFill>
                  <a:schemeClr val="tx1"/>
                </a:solidFill>
                <a:latin typeface="Calibri" pitchFamily="34" charset="0"/>
              </a:rPr>
              <a:t>Офисное программное обеспечение:</a:t>
            </a:r>
            <a:endParaRPr lang="ru-RU" sz="2800" b="1" u="sng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Операционные системы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Коммуникационное ПО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Офисные пакеты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Почтовые приложения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err="1" smtClean="0">
                <a:solidFill>
                  <a:schemeClr val="tx1"/>
                </a:solidFill>
                <a:latin typeface="Calibri" pitchFamily="34" charset="0"/>
              </a:rPr>
              <a:t>Ораганйзеры</a:t>
            </a:r>
            <a:endParaRPr lang="ru-RU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Средства просмотра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Интернет-браузеры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Редакторы презентаций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Табличные редакторы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Текстовые редакторы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Файловые менеджеры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Справочно-правовые системы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Системы электронного </a:t>
            </a:r>
            <a:r>
              <a:rPr lang="ru-RU" sz="2400" b="1" dirty="0" err="1" smtClean="0">
                <a:solidFill>
                  <a:schemeClr val="tx1"/>
                </a:solidFill>
                <a:latin typeface="Calibri" pitchFamily="34" charset="0"/>
              </a:rPr>
              <a:t>докуметооборота</a:t>
            </a:r>
            <a:endParaRPr lang="ru-RU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Системы антивирусной защиты</a:t>
            </a:r>
            <a:endParaRPr lang="ru-RU" sz="21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79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 перехода</a:t>
            </a:r>
            <a:r>
              <a:rPr lang="en-US" dirty="0" smtClean="0"/>
              <a:t> </a:t>
            </a:r>
            <a:r>
              <a:rPr lang="ru-RU" dirty="0" smtClean="0"/>
              <a:t>ПГУ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519131"/>
              </p:ext>
            </p:extLst>
          </p:nvPr>
        </p:nvGraphicFramePr>
        <p:xfrm>
          <a:off x="179512" y="1340768"/>
          <a:ext cx="8712968" cy="47442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0040"/>
                <a:gridCol w="4032448"/>
                <a:gridCol w="1152128"/>
                <a:gridCol w="1083763"/>
                <a:gridCol w="1087613"/>
                <a:gridCol w="996976"/>
              </a:tblGrid>
              <a:tr h="4245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</a:rPr>
                        <a:t>№</a:t>
                      </a:r>
                      <a:endParaRPr lang="ru-RU" sz="1600" b="1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</a:rPr>
                        <a:t>Наименование категории (типа) офисного программного обеспечения</a:t>
                      </a:r>
                      <a:endParaRPr lang="ru-RU" sz="1600" b="1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</a:rPr>
                        <a:t>2017 г.</a:t>
                      </a:r>
                      <a:endParaRPr lang="ru-RU" sz="1600" b="1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</a:rPr>
                        <a:t>2018 г.</a:t>
                      </a:r>
                      <a:endParaRPr lang="ru-RU" sz="1600" b="1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</a:rPr>
                        <a:t>2019 г.</a:t>
                      </a:r>
                      <a:endParaRPr lang="ru-RU" sz="1600" b="1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</a:rPr>
                        <a:t>2020 г.</a:t>
                      </a:r>
                      <a:endParaRPr lang="ru-RU" sz="1600" b="1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9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1. 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Текстовый редактор, табличный редактор, редактор презентаций, коммуникационное программное обеспечение, программное обеспечение файлового менеджера,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органайзер, средства просмотра или офисный пакет, включающий не менее 4-х из указанных категорий программного обеспечения.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20 %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40%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65%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85%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1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2.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Операционные системы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10%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35%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55%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85%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3.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Почтовые приложения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20%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40%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65%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85%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5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4.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Справочно-правовая система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100%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100%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100%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100%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5.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Программное обеспечение системы электронного документо-оборота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50" dirty="0">
                          <a:effectLst/>
                        </a:rPr>
                        <a:t>100</a:t>
                      </a:r>
                      <a:r>
                        <a:rPr lang="ru-RU" sz="1600" kern="50" dirty="0">
                          <a:effectLst/>
                        </a:rPr>
                        <a:t>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50" dirty="0">
                          <a:effectLst/>
                        </a:rPr>
                        <a:t>100</a:t>
                      </a:r>
                      <a:r>
                        <a:rPr lang="ru-RU" sz="1600" kern="50" dirty="0">
                          <a:effectLst/>
                        </a:rPr>
                        <a:t>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50">
                          <a:effectLst/>
                        </a:rPr>
                        <a:t>100</a:t>
                      </a:r>
                      <a:r>
                        <a:rPr lang="ru-RU" sz="1600" kern="50">
                          <a:effectLst/>
                        </a:rPr>
                        <a:t>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100%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6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6.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Средства антивирусной защиты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100%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100%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100%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100%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7.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Средства мультимедиа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20%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40%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75%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8.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Интернет-браузеры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</a:rPr>
                        <a:t>15%</a:t>
                      </a:r>
                      <a:endParaRPr lang="ru-RU" sz="1600" kern="5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35%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50%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80%</a:t>
                      </a:r>
                      <a:endParaRPr lang="ru-RU" sz="1600" kern="50" dirty="0">
                        <a:effectLst/>
                        <a:latin typeface="Liberation Serif"/>
                        <a:ea typeface="WenQuanYi Zen Hei"/>
                        <a:cs typeface="Lohit Devanagari"/>
                      </a:endParaRPr>
                    </a:p>
                  </a:txBody>
                  <a:tcPr marL="4166" marR="4166" marT="4166" marB="41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855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Реестр </a:t>
            </a:r>
            <a:r>
              <a:rPr lang="ru-RU" sz="3600" dirty="0"/>
              <a:t>российских программ</a:t>
            </a:r>
            <a:endParaRPr lang="ru-RU" sz="36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251520" y="1174304"/>
            <a:ext cx="8715436" cy="523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0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1pPr>
            <a:lvl2pPr marL="742950" indent="-285750" algn="l" defTabSz="914400" rtl="0" eaLnBrk="0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2pPr>
            <a:lvl3pPr marL="1143000" indent="-228600" algn="l" defTabSz="914400" rtl="0" eaLnBrk="0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3pPr>
            <a:lvl4pPr marL="1600200" indent="-228600" algn="l" defTabSz="914400" rtl="0" eaLnBrk="0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4pPr>
            <a:lvl5pPr marL="2057400" indent="-228600" algn="l" defTabSz="914400" rtl="0" eaLnBrk="0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5pPr>
            <a:lvl6pPr marL="25146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6pPr>
            <a:lvl7pPr marL="29718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7pPr>
            <a:lvl8pPr marL="34290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8pPr>
            <a:lvl9pPr marL="3886200" indent="-22860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defRPr sz="2000" kern="1200">
                <a:solidFill>
                  <a:schemeClr val="bg1"/>
                </a:solidFill>
                <a:latin typeface="Arial" charset="0"/>
                <a:ea typeface="Microsoft YaHei" charset="-122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https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</a:rPr>
              <a:t>://reestr.minsvyaz.ru/reestr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/</a:t>
            </a:r>
            <a:endParaRPr lang="ru-RU" sz="2400" b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74540"/>
            <a:ext cx="7170806" cy="47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929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Российское </a:t>
            </a:r>
            <a:r>
              <a:rPr lang="ru-RU" dirty="0" smtClean="0"/>
              <a:t>ПО в ПГУ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952659"/>
              </p:ext>
            </p:extLst>
          </p:nvPr>
        </p:nvGraphicFramePr>
        <p:xfrm>
          <a:off x="179512" y="1124741"/>
          <a:ext cx="8784975" cy="540059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5264"/>
                <a:gridCol w="6089472"/>
                <a:gridCol w="2160239"/>
              </a:tblGrid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 программного продукта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ограничения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1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1С:Образование  Школа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2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1С Предприятие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1С: Математический конструктор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4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1С: Финансовый контроль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5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1С:Зарплата и Управление Персоналом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6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1С:Предприятие  Управление торговлей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7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1С:Упрощенка 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17281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8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Комплект электронных учебных материалов для школы по физике. Состав комплекта: 1С:Школа. Физика, 7 класс; </a:t>
                      </a:r>
                      <a:br>
                        <a:rPr lang="ru-RU" sz="1400" b="0" dirty="0">
                          <a:effectLst/>
                        </a:rPr>
                      </a:br>
                      <a:r>
                        <a:rPr lang="ru-RU" sz="1400" b="0" dirty="0">
                          <a:effectLst/>
                        </a:rPr>
                        <a:t>1С:Школа. Физика, 8 класс; </a:t>
                      </a:r>
                      <a:br>
                        <a:rPr lang="ru-RU" sz="1400" b="0" dirty="0">
                          <a:effectLst/>
                        </a:rPr>
                      </a:br>
                      <a:r>
                        <a:rPr lang="ru-RU" sz="1400" b="0" dirty="0">
                          <a:effectLst/>
                        </a:rPr>
                        <a:t>1С:Школа. Физика, 9 класс; </a:t>
                      </a:r>
                      <a:br>
                        <a:rPr lang="ru-RU" sz="1400" b="0" dirty="0">
                          <a:effectLst/>
                        </a:rPr>
                      </a:br>
                      <a:r>
                        <a:rPr lang="ru-RU" sz="1400" b="0" dirty="0">
                          <a:effectLst/>
                        </a:rPr>
                        <a:t>1С:Школа. Физика, 10 класс;</a:t>
                      </a:r>
                      <a:br>
                        <a:rPr lang="ru-RU" sz="1400" b="0" dirty="0">
                          <a:effectLst/>
                        </a:rPr>
                      </a:br>
                      <a:r>
                        <a:rPr lang="ru-RU" sz="1400" b="0" dirty="0">
                          <a:effectLst/>
                        </a:rPr>
                        <a:t>1С:Школа. Физика. </a:t>
                      </a:r>
                      <a:r>
                        <a:rPr lang="ru-RU" sz="1400" b="0" dirty="0" err="1">
                          <a:effectLst/>
                        </a:rPr>
                        <a:t>Колеекция</a:t>
                      </a:r>
                      <a:r>
                        <a:rPr lang="ru-RU" sz="1400" b="0" dirty="0">
                          <a:effectLst/>
                        </a:rPr>
                        <a:t> наглядных материалов,  7-11 классы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9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Правовая система Консультант+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10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Правовая система Гарант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4320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11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Технология. 5-8 классы. Оценка предметных умений учащихся. Обучающая программа.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Есть только под </a:t>
                      </a:r>
                      <a:r>
                        <a:rPr lang="en-US" sz="1400" b="0" dirty="0">
                          <a:effectLst/>
                        </a:rPr>
                        <a:t>Windows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6480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12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Физика. 7-11 классы. Рекомендации. Разработки уроков. Дополнительный материал. Обучающая программа.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Есть только под </a:t>
                      </a:r>
                      <a:r>
                        <a:rPr lang="en-US" sz="1400" b="0" dirty="0">
                          <a:effectLst/>
                        </a:rPr>
                        <a:t>Windows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r>
                        <a:rPr lang="ru-RU" sz="1400" b="0">
                          <a:effectLst/>
                        </a:rPr>
                        <a:t>3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Электронная библиотечная система «</a:t>
                      </a:r>
                      <a:r>
                        <a:rPr lang="ru-RU" sz="1400" b="0" dirty="0" err="1">
                          <a:effectLst/>
                        </a:rPr>
                        <a:t>КнигаФонд</a:t>
                      </a:r>
                      <a:r>
                        <a:rPr lang="ru-RU" sz="1400" b="0" dirty="0">
                          <a:effectLst/>
                        </a:rPr>
                        <a:t>»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  <a:tr h="216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</a:t>
                      </a:r>
                      <a:r>
                        <a:rPr lang="ru-RU" sz="1400" b="0" dirty="0">
                          <a:effectLst/>
                        </a:rPr>
                        <a:t>4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Электронная библиотечная система Book.ru</a:t>
                      </a:r>
                    </a:p>
                  </a:txBody>
                  <a:tcPr marL="67889" marR="67889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Есть только под </a:t>
                      </a:r>
                      <a:r>
                        <a:rPr lang="en-US" sz="1400" b="0" dirty="0">
                          <a:effectLst/>
                        </a:rPr>
                        <a:t>Windows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889" marR="6788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911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Российское ПО в ПГУ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251952"/>
              </p:ext>
            </p:extLst>
          </p:nvPr>
        </p:nvGraphicFramePr>
        <p:xfrm>
          <a:off x="179512" y="1052736"/>
          <a:ext cx="8784975" cy="56593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5265"/>
                <a:gridCol w="6017463"/>
                <a:gridCol w="2232247"/>
              </a:tblGrid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</a:t>
                      </a:r>
                      <a:r>
                        <a:rPr lang="ru-RU" sz="1400" b="0" dirty="0">
                          <a:effectLst/>
                        </a:rPr>
                        <a:t>5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Электронно-библиотечная система </a:t>
                      </a:r>
                      <a:r>
                        <a:rPr lang="ru-RU" sz="14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IPRbooks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6575" marR="56575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</a:t>
                      </a:r>
                      <a:r>
                        <a:rPr lang="ru-RU" sz="1400" b="0" dirty="0">
                          <a:effectLst/>
                        </a:rPr>
                        <a:t>6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Электронно-библиотечная система </a:t>
                      </a:r>
                      <a:r>
                        <a:rPr lang="ru-RU" sz="1400" b="0" dirty="0" err="1">
                          <a:effectLst/>
                        </a:rPr>
                        <a:t>Znanium</a:t>
                      </a:r>
                      <a:r>
                        <a:rPr lang="ru-RU" sz="1400" b="0" dirty="0">
                          <a:effectLst/>
                        </a:rPr>
                        <a:t>. </a:t>
                      </a:r>
                      <a:r>
                        <a:rPr lang="ru-RU" sz="1400" b="0" dirty="0" err="1">
                          <a:effectLst/>
                        </a:rPr>
                        <a:t>com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7254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1</a:t>
                      </a:r>
                      <a:r>
                        <a:rPr lang="ru-RU" sz="1400" b="0" dirty="0">
                          <a:effectLst/>
                        </a:rPr>
                        <a:t>7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Учебные курсы ООО «</a:t>
                      </a:r>
                      <a:r>
                        <a:rPr lang="ru-RU" sz="1400" b="0" dirty="0" err="1">
                          <a:effectLst/>
                        </a:rPr>
                        <a:t>Термика</a:t>
                      </a:r>
                      <a:r>
                        <a:rPr lang="ru-RU" sz="1400" b="0" dirty="0">
                          <a:effectLst/>
                        </a:rPr>
                        <a:t>» для </a:t>
                      </a:r>
                      <a:r>
                        <a:rPr lang="ru-RU" sz="1400" b="0" dirty="0" err="1">
                          <a:effectLst/>
                        </a:rPr>
                        <a:t>ОлимпОКС</a:t>
                      </a:r>
                      <a:r>
                        <a:rPr lang="ru-RU" sz="1400" b="0" dirty="0">
                          <a:effectLst/>
                        </a:rPr>
                        <a:t> ЭБ 172.12 Подготовка и аттестация руководителей и специалистов организаций, осуществляющих эксплуатацию тепловых энергоустановок и тепловых сетей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1</a:t>
                      </a:r>
                      <a:r>
                        <a:rPr lang="ru-RU" sz="1400" b="0">
                          <a:effectLst/>
                        </a:rPr>
                        <a:t>8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НДС-Эколог 2.7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19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Расчет объемов поверхностного стока 3.0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20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ПДВ-ЭКОЛОГ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60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r>
                        <a:rPr lang="ru-RU" sz="1400" b="0">
                          <a:effectLst/>
                        </a:rPr>
                        <a:t>1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Приложение к  ПДВ-Эколог Подробный расчет показателя опасности выбросов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r>
                        <a:rPr lang="ru-RU" sz="1400" b="0">
                          <a:effectLst/>
                        </a:rPr>
                        <a:t>2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Инвентаризация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r>
                        <a:rPr lang="ru-RU" sz="1400" b="0">
                          <a:effectLst/>
                        </a:rPr>
                        <a:t>3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УПРЗА Эколог программа для расчета концентраций загрязняющих веществ в атмосфере.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r>
                        <a:rPr lang="ru-RU" sz="1400" b="0">
                          <a:effectLst/>
                        </a:rPr>
                        <a:t>4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Расчетный блок СРЕДНИЕ Расчет осредненных концентраций загрязняющих веществ в атмосфере.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3600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r>
                        <a:rPr lang="ru-RU" sz="1400" b="0">
                          <a:effectLst/>
                        </a:rPr>
                        <a:t>5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Интерактивные творческие задания: Физика 7-9 класс. Мультимедийная обучающая программа.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0801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r>
                        <a:rPr lang="ru-RU" sz="1400" b="0">
                          <a:effectLst/>
                        </a:rPr>
                        <a:t>6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ОС МСВС  ЦАВМ.11004-01 (в комплекте с ПО СУБД «Линтер-ВС»; КП ОФИС»; ПС «Графика»; ПС «</a:t>
                      </a:r>
                      <a:r>
                        <a:rPr lang="ru-RU" sz="1400" b="0" dirty="0" err="1">
                          <a:effectLst/>
                        </a:rPr>
                        <a:t>Сканер»;КСЗИ</a:t>
                      </a:r>
                      <a:r>
                        <a:rPr lang="ru-RU" sz="1400" b="0" dirty="0">
                          <a:effectLst/>
                        </a:rPr>
                        <a:t> НСД; КСЗИ СВАС; КП «Система печати»; Межсетевой экран; Система обнаружения атак; Программа «Сервер ГОД»; Программа «Клиент ГОД»)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Используется под </a:t>
                      </a:r>
                      <a:r>
                        <a:rPr lang="en-US" sz="1400" b="0" dirty="0">
                          <a:effectLst/>
                        </a:rPr>
                        <a:t>Linux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2</a:t>
                      </a:r>
                      <a:r>
                        <a:rPr lang="ru-RU" sz="1400" b="0">
                          <a:effectLst/>
                        </a:rPr>
                        <a:t>7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SCADA система КРУГ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Есть только под </a:t>
                      </a:r>
                      <a:r>
                        <a:rPr lang="en-US" sz="1400" b="0" dirty="0">
                          <a:effectLst/>
                        </a:rPr>
                        <a:t>Windows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28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Elekta</a:t>
                      </a:r>
                      <a:r>
                        <a:rPr lang="ru-RU" sz="1400" b="0">
                          <a:effectLst/>
                        </a:rPr>
                        <a:t> – система тестирования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Есть только под </a:t>
                      </a:r>
                      <a:r>
                        <a:rPr lang="en-US" sz="1400" b="0" dirty="0">
                          <a:effectLst/>
                        </a:rPr>
                        <a:t>Windows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  <a:tr h="1800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29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</a:t>
                      </a:r>
                      <a:r>
                        <a:rPr lang="ru-RU" sz="14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Сапр</a:t>
                      </a: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технологических  процессов</a:t>
                      </a:r>
                    </a:p>
                  </a:txBody>
                  <a:tcPr marL="56575" marR="56575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Есть только под </a:t>
                      </a:r>
                      <a:r>
                        <a:rPr lang="en-US" sz="1400" b="0" dirty="0">
                          <a:effectLst/>
                        </a:rPr>
                        <a:t>Windows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575" marR="5657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7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029862" cy="725470"/>
          </a:xfrm>
        </p:spPr>
        <p:txBody>
          <a:bodyPr>
            <a:noAutofit/>
          </a:bodyPr>
          <a:lstStyle/>
          <a:p>
            <a:r>
              <a:rPr lang="ru-RU" sz="2800" dirty="0"/>
              <a:t>Российское ПО в ПГУ</a:t>
            </a:r>
            <a:endParaRPr lang="ru-RU" sz="3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66016"/>
              </p:ext>
            </p:extLst>
          </p:nvPr>
        </p:nvGraphicFramePr>
        <p:xfrm>
          <a:off x="251518" y="1196745"/>
          <a:ext cx="8712969" cy="381163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0878"/>
                <a:gridCol w="5095485"/>
                <a:gridCol w="3086606"/>
              </a:tblGrid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3</a:t>
                      </a:r>
                      <a:r>
                        <a:rPr lang="ru-RU" sz="1400" b="0" dirty="0">
                          <a:effectLst/>
                        </a:rPr>
                        <a:t>0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Компас 3D</a:t>
                      </a: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Используется под </a:t>
                      </a:r>
                      <a:r>
                        <a:rPr lang="en-US" sz="1400" b="0">
                          <a:effectLst/>
                        </a:rPr>
                        <a:t>Linux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31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Программный комплекс TULER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r>
                        <a:rPr lang="ru-RU" sz="1400" b="0">
                          <a:effectLst/>
                        </a:rPr>
                        <a:t>2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ГИС «Интеграция» (ГИС «Оператор»)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r>
                        <a:rPr lang="ru-RU" sz="1400" b="0">
                          <a:effectLst/>
                        </a:rPr>
                        <a:t>3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effectLst/>
                        </a:rPr>
                        <a:t>SprutCAM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04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34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Бизнес-курс: Корпорация Плюс Версия 4. Коллективный вариант на 10 команд(требуется обновление)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35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effectLst/>
                        </a:rPr>
                        <a:t>Power INSPECT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r>
                        <a:rPr lang="ru-RU" sz="1400" b="0">
                          <a:effectLst/>
                        </a:rPr>
                        <a:t>6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NEXSYS </a:t>
                      </a:r>
                      <a:r>
                        <a:rPr lang="ru-RU" sz="1400" b="0" dirty="0" err="1">
                          <a:effectLst/>
                        </a:rPr>
                        <a:t>ImageExpert</a:t>
                      </a:r>
                      <a:r>
                        <a:rPr lang="ru-RU" sz="1400" b="0" dirty="0">
                          <a:effectLst/>
                        </a:rPr>
                        <a:t> </a:t>
                      </a:r>
                      <a:r>
                        <a:rPr lang="ru-RU" sz="1400" b="0" dirty="0" err="1">
                          <a:effectLst/>
                        </a:rPr>
                        <a:t>Pro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r>
                        <a:rPr lang="ru-RU" sz="1400" b="0">
                          <a:effectLst/>
                        </a:rPr>
                        <a:t>7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ПАРУС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Есть только под </a:t>
                      </a:r>
                      <a:r>
                        <a:rPr lang="en-US" sz="1400" b="0">
                          <a:effectLst/>
                        </a:rPr>
                        <a:t>Windows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r>
                        <a:rPr lang="ru-RU" sz="1400" b="0">
                          <a:effectLst/>
                        </a:rPr>
                        <a:t>8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effectLst/>
                        </a:rPr>
                        <a:t>Crypto</a:t>
                      </a:r>
                      <a:r>
                        <a:rPr lang="ru-RU" sz="1400" b="0" dirty="0">
                          <a:effectLst/>
                        </a:rPr>
                        <a:t> </a:t>
                      </a:r>
                      <a:r>
                        <a:rPr lang="ru-RU" sz="1400" b="0" dirty="0" err="1">
                          <a:effectLst/>
                        </a:rPr>
                        <a:t>Pro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Используется под </a:t>
                      </a:r>
                      <a:r>
                        <a:rPr lang="en-US" sz="1400" b="0" dirty="0">
                          <a:effectLst/>
                        </a:rPr>
                        <a:t>Linux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3</a:t>
                      </a:r>
                      <a:r>
                        <a:rPr lang="ru-RU" sz="1400" b="0">
                          <a:effectLst/>
                        </a:rPr>
                        <a:t>9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effectLst/>
                        </a:rPr>
                        <a:t>Directum</a:t>
                      </a:r>
                      <a:r>
                        <a:rPr lang="en-US" sz="1400" b="0" dirty="0">
                          <a:effectLst/>
                        </a:rPr>
                        <a:t> 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Используется под </a:t>
                      </a:r>
                      <a:r>
                        <a:rPr lang="en-US" sz="1400" b="0" dirty="0">
                          <a:effectLst/>
                        </a:rPr>
                        <a:t>Linux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40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Антиплагиат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Используется под </a:t>
                      </a:r>
                      <a:r>
                        <a:rPr lang="en-US" sz="1400" b="0" dirty="0">
                          <a:effectLst/>
                        </a:rPr>
                        <a:t>Linux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effectLst/>
                        </a:rPr>
                        <a:t>41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Альт </a:t>
                      </a:r>
                      <a:r>
                        <a:rPr lang="ru-RU" sz="1400" b="0" dirty="0" err="1">
                          <a:effectLst/>
                        </a:rPr>
                        <a:t>Линукс</a:t>
                      </a:r>
                      <a:r>
                        <a:rPr lang="ru-RU" sz="1400" b="0" dirty="0">
                          <a:effectLst/>
                        </a:rPr>
                        <a:t> Образование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Используется под </a:t>
                      </a:r>
                      <a:r>
                        <a:rPr lang="en-US" sz="1400" b="0" dirty="0">
                          <a:effectLst/>
                        </a:rPr>
                        <a:t>Linux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8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0">
                          <a:effectLst/>
                        </a:rPr>
                        <a:t>4</a:t>
                      </a:r>
                      <a:r>
                        <a:rPr lang="ru-RU" sz="1400" b="0">
                          <a:effectLst/>
                        </a:rPr>
                        <a:t>2</a:t>
                      </a:r>
                      <a:endParaRPr lang="ru-RU" sz="14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Антивирус Касперский</a:t>
                      </a: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Используется под </a:t>
                      </a:r>
                      <a:r>
                        <a:rPr lang="en-US" sz="1400" b="0" dirty="0">
                          <a:effectLst/>
                        </a:rPr>
                        <a:t>Linux</a:t>
                      </a:r>
                      <a:endParaRPr lang="ru-RU" sz="14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779560"/>
              </p:ext>
            </p:extLst>
          </p:nvPr>
        </p:nvGraphicFramePr>
        <p:xfrm>
          <a:off x="251520" y="5229200"/>
          <a:ext cx="8712967" cy="11521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399634"/>
                <a:gridCol w="3216990"/>
                <a:gridCol w="3096343"/>
              </a:tblGrid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Всего продуктов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Используется под </a:t>
                      </a:r>
                      <a:r>
                        <a:rPr lang="en-US" sz="2000" dirty="0">
                          <a:effectLst/>
                        </a:rPr>
                        <a:t>Linux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Есть только под </a:t>
                      </a:r>
                      <a:r>
                        <a:rPr lang="en-US" sz="2000" dirty="0">
                          <a:effectLst/>
                        </a:rPr>
                        <a:t>Windows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r>
                        <a:rPr lang="en-US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r>
                        <a:rPr lang="en-US" sz="2000" dirty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6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607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Зарубежное ПО </a:t>
            </a:r>
            <a:r>
              <a:rPr lang="ru-RU" sz="3200" dirty="0"/>
              <a:t>в ПГУ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406188"/>
              </p:ext>
            </p:extLst>
          </p:nvPr>
        </p:nvGraphicFramePr>
        <p:xfrm>
          <a:off x="179512" y="1052728"/>
          <a:ext cx="8784976" cy="48610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5265"/>
                <a:gridCol w="5137596"/>
                <a:gridCol w="3112115"/>
              </a:tblGrid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 программного продукта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Ограничения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Microsoft 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ограничено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2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Офисные продукты </a:t>
                      </a:r>
                      <a:r>
                        <a:rPr lang="en-US" sz="1200" b="0">
                          <a:effectLst/>
                        </a:rPr>
                        <a:t> Microsoft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ограничено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3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MathCad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4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MathLab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5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MathType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6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Wolfram Mathematica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Используется под </a:t>
                      </a:r>
                      <a:r>
                        <a:rPr lang="en-US" sz="1200" b="0">
                          <a:effectLst/>
                        </a:rPr>
                        <a:t>Linux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7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Maple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Используется под </a:t>
                      </a:r>
                      <a:r>
                        <a:rPr lang="en-US" sz="1200" b="0">
                          <a:effectLst/>
                        </a:rPr>
                        <a:t>Linux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8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Embarcadero Product Team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Используется под </a:t>
                      </a:r>
                      <a:r>
                        <a:rPr lang="en-US" sz="1200" b="0">
                          <a:effectLst/>
                        </a:rPr>
                        <a:t>Linux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9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Adobe InDesign CC Multiple Platforms Multi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10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Mentor Graphics FPGA Advantage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Используется под </a:t>
                      </a:r>
                      <a:r>
                        <a:rPr lang="en-US" sz="1200" b="0">
                          <a:effectLst/>
                        </a:rPr>
                        <a:t>Linux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11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Altum Designer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12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SolidWorks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13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StatSoft Statistica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14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Power Shape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15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Power Mill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16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</a:rPr>
                        <a:t>CopyCAD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17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Art CAM </a:t>
                      </a:r>
                      <a:r>
                        <a:rPr lang="en-US" sz="1200" b="0">
                          <a:effectLst/>
                        </a:rPr>
                        <a:t>Pro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18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Art CAM JewelSmith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19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PS-Team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20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PartMaker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21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DentMill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Есть только под </a:t>
                      </a:r>
                      <a:r>
                        <a:rPr lang="en-US" sz="1200" b="0">
                          <a:effectLst/>
                        </a:rPr>
                        <a:t>Windows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22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NI </a:t>
                      </a:r>
                      <a:r>
                        <a:rPr lang="en-US" sz="1200" b="0" dirty="0" err="1">
                          <a:effectLst/>
                        </a:rPr>
                        <a:t>LabView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Используется под </a:t>
                      </a:r>
                      <a:r>
                        <a:rPr lang="en-US" sz="1200" b="0">
                          <a:effectLst/>
                        </a:rPr>
                        <a:t>Linux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2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>
                          <a:effectLst/>
                        </a:rPr>
                        <a:t>23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Proteus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Есть только под </a:t>
                      </a:r>
                      <a:r>
                        <a:rPr lang="en-US" sz="1200" b="0" dirty="0">
                          <a:effectLst/>
                        </a:rPr>
                        <a:t>Windows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080476"/>
              </p:ext>
            </p:extLst>
          </p:nvPr>
        </p:nvGraphicFramePr>
        <p:xfrm>
          <a:off x="179512" y="6021288"/>
          <a:ext cx="8784976" cy="57606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73355"/>
                <a:gridCol w="3427169"/>
                <a:gridCol w="3084452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Всего продуктов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Используется под </a:t>
                      </a:r>
                      <a:r>
                        <a:rPr lang="en-US" sz="1600" dirty="0">
                          <a:effectLst/>
                        </a:rPr>
                        <a:t>Linux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Есть только под </a:t>
                      </a:r>
                      <a:r>
                        <a:rPr lang="en-US" sz="1600">
                          <a:effectLst/>
                        </a:rPr>
                        <a:t>Windows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16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1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1251</Words>
  <Application>Microsoft Office PowerPoint</Application>
  <PresentationFormat>Экран (4:3)</PresentationFormat>
  <Paragraphs>466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 необходимости использования отечественного программного обеспечения при реализации учебного процесса в ПГУ</vt:lpstr>
      <vt:lpstr>Приказ Минкомсвязи</vt:lpstr>
      <vt:lpstr>Состав ПО</vt:lpstr>
      <vt:lpstr>План перехода ПГУ</vt:lpstr>
      <vt:lpstr>Реестр российских программ</vt:lpstr>
      <vt:lpstr>Российское ПО в ПГУ</vt:lpstr>
      <vt:lpstr>Российское ПО в ПГУ</vt:lpstr>
      <vt:lpstr>Российское ПО в ПГУ</vt:lpstr>
      <vt:lpstr>Зарубежное ПО в ПГУ</vt:lpstr>
      <vt:lpstr>Исполнение плана перехода</vt:lpstr>
      <vt:lpstr>Проблема операционных систем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ЦентрКультурыПГУ</dc:creator>
  <cp:lastModifiedBy>*</cp:lastModifiedBy>
  <cp:revision>145</cp:revision>
  <dcterms:created xsi:type="dcterms:W3CDTF">2016-11-03T07:04:02Z</dcterms:created>
  <dcterms:modified xsi:type="dcterms:W3CDTF">2019-04-17T16:27:15Z</dcterms:modified>
</cp:coreProperties>
</file>