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BB898-59D7-4CCA-922C-E07CBA7A22E3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F8162-8CDD-408B-B34E-5DB60FCF44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6DC59-5D25-4F9A-970A-5E0A37AE0ABD}" type="datetime1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5E5BD-C340-49D1-BDFB-660444CF516A}" type="datetime1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127C2-D5A6-470F-990A-32A73F922826}" type="datetime1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F0156-5F04-4B99-B92D-8237F431E5FC}" type="datetime1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266AE-300B-41B7-8DDE-3F7BCD6859BC}" type="datetime1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3153C-010A-4D35-9768-41DE25936760}" type="datetime1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169C9-94B1-45E1-9A17-4A5EB93B3489}" type="datetime1">
              <a:rPr lang="ru-RU" smtClean="0"/>
              <a:pPr/>
              <a:t>27.05.2019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E8778-D4F5-46E8-A1C0-F30EAE4518A1}" type="datetime1">
              <a:rPr lang="ru-RU" smtClean="0"/>
              <a:pPr/>
              <a:t>27.05.2019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5E02-FC55-4151-8B16-B8B1ADFE6371}" type="datetime1">
              <a:rPr lang="ru-RU" smtClean="0"/>
              <a:pPr/>
              <a:t>27.05.2019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CF43-B2C2-4019-8860-30C355BFF448}" type="datetime1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A20EB-C5E5-4CE3-9B0A-6892C58E8B49}" type="datetime1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6AB1D-D4C3-4463-AC03-E0F2286B82DD}" type="datetime1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7413D-031B-419E-A182-4DA3EFF97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772400" cy="321470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Готовность учебных планов основных профессиональных образовательных программ высшего образования на основе ФГОС 3++  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929322" y="4500570"/>
            <a:ext cx="2945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 состоянию на 23.05.2019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10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39" y="1071546"/>
          <a:ext cx="7143799" cy="4714905"/>
        </p:xfrm>
        <a:graphic>
          <a:graphicData uri="http://schemas.openxmlformats.org/drawingml/2006/table">
            <a:tbl>
              <a:tblPr/>
              <a:tblGrid>
                <a:gridCol w="1667345"/>
                <a:gridCol w="1330438"/>
                <a:gridCol w="1330438"/>
                <a:gridCol w="1601132"/>
                <a:gridCol w="1214446"/>
              </a:tblGrid>
              <a:tr h="31532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ФАКУЛЬТЕТ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УЧЕБНЫЕ ПЛАНЫ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1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готовы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доработку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 представлены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3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ЮФ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3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ФЭиУ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3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ЛФ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3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ФВТ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3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ФПИТЭ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3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ФМТ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3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ИФФ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3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ФППиСН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3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ФФМЕН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3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ИФКиС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3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ПГУ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80</a:t>
                      </a:r>
                    </a:p>
                  </a:txBody>
                  <a:tcPr marL="7374" marR="7374" marT="73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42976" y="1071546"/>
          <a:ext cx="6500858" cy="3540678"/>
        </p:xfrm>
        <a:graphic>
          <a:graphicData uri="http://schemas.openxmlformats.org/drawingml/2006/table">
            <a:tbl>
              <a:tblPr/>
              <a:tblGrid>
                <a:gridCol w="5396137"/>
                <a:gridCol w="1104721"/>
              </a:tblGrid>
              <a:tr h="1607355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 </a:t>
                      </a:r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реализуемых направлений (специальностей) по ФГОС 3++</a:t>
                      </a:r>
                    </a:p>
                  </a:txBody>
                  <a:tcPr marL="8313" marR="8313" marT="8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46</a:t>
                      </a:r>
                    </a:p>
                  </a:txBody>
                  <a:tcPr marL="8313" marR="8313" marT="8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785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из них нет приема в 2019 году</a:t>
                      </a:r>
                    </a:p>
                  </a:txBody>
                  <a:tcPr marL="8313" marR="8313" marT="8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8313" marR="8313" marT="8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Количество образовательных программ с учетом профилей</a:t>
                      </a:r>
                    </a:p>
                  </a:txBody>
                  <a:tcPr marL="8313" marR="8313" marT="8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80</a:t>
                      </a:r>
                    </a:p>
                  </a:txBody>
                  <a:tcPr marL="8313" marR="8313" marT="8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9" y="285729"/>
          <a:ext cx="8429682" cy="6143672"/>
        </p:xfrm>
        <a:graphic>
          <a:graphicData uri="http://schemas.openxmlformats.org/drawingml/2006/table">
            <a:tbl>
              <a:tblPr/>
              <a:tblGrid>
                <a:gridCol w="457113"/>
                <a:gridCol w="1573003"/>
                <a:gridCol w="2621671"/>
                <a:gridCol w="2756116"/>
                <a:gridCol w="1021779"/>
              </a:tblGrid>
              <a:tr h="36453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Учебные планы готовы</a:t>
                      </a:r>
                    </a:p>
                  </a:txBody>
                  <a:tcPr marL="6364" marR="6364" marT="636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73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направления (специальности) подготовки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направления (специальности) подготовки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Образовательная программа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Кафедра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8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02.03.03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Математическое обеспечение и администрирование информационных систем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Администрирование информационных систем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САПР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3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09.03.01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Информатика и вычислительная техника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Системы автоматизированного проектирования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САПР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3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09.03.01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Информатика и вычислительная техника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Вычислительные машины, комплексы, системы и сети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3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09.03.01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Информатика и вычислительная техника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Программное обеспечение средств вычислительной техники и автоматизированных систем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3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09.03.03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Прикладная информатика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Прикладная информатика в экономике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ИВС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3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11.03.04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Электроника и наноэлектроника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Микроэлектроника и твердотельная электроника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НиМЭ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3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11.05.01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Радиоэлектронные системы и комплексы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Радиоэлектронные системы передачи информации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РТиРЭС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35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22.04.01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Материаловедение и технологии материалов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Материаловедение и технологии новых материалов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СЛПиМ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33.05.01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Фармация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Фармация</a:t>
                      </a: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ОиКФ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364" marR="6364" marT="63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285726"/>
          <a:ext cx="8429683" cy="6143668"/>
        </p:xfrm>
        <a:graphic>
          <a:graphicData uri="http://schemas.openxmlformats.org/drawingml/2006/table">
            <a:tbl>
              <a:tblPr/>
              <a:tblGrid>
                <a:gridCol w="457112"/>
                <a:gridCol w="1573002"/>
                <a:gridCol w="2621672"/>
                <a:gridCol w="2756116"/>
                <a:gridCol w="1021781"/>
              </a:tblGrid>
              <a:tr h="3339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Учебные планы готовы</a:t>
                      </a:r>
                    </a:p>
                  </a:txBody>
                  <a:tcPr marL="5705" marR="5705" marT="57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40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направления (специальности) подготовки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направления (специальности) подготовки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Образовательная программа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Кафедра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5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39.03.02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работа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работа в системе социальных служб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ТиПСР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5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41.03.05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Международные отношения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Мировая политика и международный бизнес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ЭТиМО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5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42.03.01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Реклама и связи с общественностью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Реклама и связи с общественностью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ФСК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42.04.01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Реклама и связи с общественностью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Реклама и связи с общественностью в государственном управлении и бизнес структурах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ФСК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0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43.03.02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Туризм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Технология и организация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туроператорских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и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турагентских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услуг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МКиСО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44.03.01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Дошкольное образование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ДиДО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44.03.01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Изобразительное искусство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ИИК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44.03.01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Начальное образование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ТМДиНО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5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49.03.01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Спортивная тренировка в избранном виде спорта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ЦВС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40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49.03.02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для лиц с отклонениями в состоянии здоровья (адаптивная физическая культура)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реабилитация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ЦВС</a:t>
                      </a:r>
                    </a:p>
                  </a:txBody>
                  <a:tcPr marL="5705" marR="5705" marT="57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7" y="357165"/>
          <a:ext cx="8501122" cy="6015770"/>
        </p:xfrm>
        <a:graphic>
          <a:graphicData uri="http://schemas.openxmlformats.org/drawingml/2006/table">
            <a:tbl>
              <a:tblPr/>
              <a:tblGrid>
                <a:gridCol w="437655"/>
                <a:gridCol w="1299704"/>
                <a:gridCol w="2586144"/>
                <a:gridCol w="2718768"/>
                <a:gridCol w="1458851"/>
              </a:tblGrid>
              <a:tr h="317793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Учебные планы отданы на доработку</a:t>
                      </a:r>
                    </a:p>
                  </a:txBody>
                  <a:tcPr marL="5514" marR="5514" marT="5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39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направления (специальности) подготовки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направления (специальности) подготовки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Образовательная программа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Кафедра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01.04.02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Прикладная математика и информатика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Математическое моделирование в экономике и технике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ВиПМ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1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04.03.01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Химия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Аналитическая химия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ХиТиМОХ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09.04.01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Информатика и вычислительная техника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Вычислительные машины, комплексы, системы и сети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8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09.04.04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Программная инженерия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Программное обеспечение вычислительной техники и автоматизированных систем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МОиПЭВМ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11.03.03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Конструирование и технология электронных средств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Проектирование и технология радиоэлектронных средств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КиПРА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11.04.04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Электроника и наноэлектроника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Нано- и микроэлектроника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НиМЭ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13.03.02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Электроэнергетика и электротехника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Электроэнергетические системы и сети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ЭиЭ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8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13.04.02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Электроэнергетика и электротехника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Электроэнергетические системы и сети, их режимы, устойчивость и надежность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ЭиЭ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1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42.03.02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Журналистика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Журналистика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Журналистика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1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44.03.01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Физкультурное образование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ТОФКиС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1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44.03.01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История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ИРКиМПИ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1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44.03.01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Английский язык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ИЯиМПИЯ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1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44.03.01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Русский язык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РЯиМПРЯ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9" y="214287"/>
          <a:ext cx="8501122" cy="6215112"/>
        </p:xfrm>
        <a:graphic>
          <a:graphicData uri="http://schemas.openxmlformats.org/drawingml/2006/table">
            <a:tbl>
              <a:tblPr/>
              <a:tblGrid>
                <a:gridCol w="437655"/>
                <a:gridCol w="1299703"/>
                <a:gridCol w="2586145"/>
                <a:gridCol w="2718768"/>
                <a:gridCol w="1458851"/>
              </a:tblGrid>
              <a:tr h="329176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Учебные планы отданы на доработку</a:t>
                      </a:r>
                    </a:p>
                  </a:txBody>
                  <a:tcPr marL="5514" marR="5514" marT="5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42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направления (специальности) подготовки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направления (специальности) подготовки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Образовательная программа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Кафедра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44.03.01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Музыка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ММПМ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44.03.01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Биология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ОБиБ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44.03.01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География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География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44.03.01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Информатика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ИиМОИМ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44.03.01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Математика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МО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44.03.02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Психолого-педагогическое образование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Психология образования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ПП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4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44.03.03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Специальное (дефектологическое) образование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Логопедия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ДиДО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44.03.05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 (с двумя профилями подготовки)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Немецкий язык. Французский язык.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ИЯиМПИЯ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44.03.05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 (с двумя профилями подготовки)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Русский язык. Литература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РЯиМПРЯ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44.03.05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 (с двумя профилями подготовки)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История. Обществознание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ВИиО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44.03.05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 (с двумя профилями подготовки)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Биология. Химия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ОБиБ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44.03.05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 (с двумя профилями подготовки)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Физика. Технология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ОФиМОФ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44.03.05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 (с двумя профилями подготовки)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География. Безопасность жизнедеятельности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География</a:t>
                      </a:r>
                    </a:p>
                  </a:txBody>
                  <a:tcPr marL="5514" marR="5514" marT="55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357171"/>
          <a:ext cx="8429683" cy="6065714"/>
        </p:xfrm>
        <a:graphic>
          <a:graphicData uri="http://schemas.openxmlformats.org/drawingml/2006/table">
            <a:tbl>
              <a:tblPr/>
              <a:tblGrid>
                <a:gridCol w="436487"/>
                <a:gridCol w="1309466"/>
                <a:gridCol w="2659852"/>
                <a:gridCol w="2796255"/>
                <a:gridCol w="1227623"/>
              </a:tblGrid>
              <a:tr h="25901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Учебные планы не представлены</a:t>
                      </a:r>
                    </a:p>
                  </a:txBody>
                  <a:tcPr marL="5158" marR="5158" marT="5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24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направления (специальности) подготовки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направления (специальности) подготовки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Образовательная программа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Кафедра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9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01.03.01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Математика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Вычислительная математика и компьютерные науки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МСМ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9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01.03.02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Прикладная математика и информатика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Системное программирование и компьютерные технологии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КТ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01.03.04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Прикладная математика 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Математическое моделирование в экономике и технике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ВиПМ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9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01.04.02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Прикладная математика и информатика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Математическое и программное обеспечение вычислительных машин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КТ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01.04.02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Прикладная математика и информатика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Администрирование информационных систем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САПР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01.05.01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Фундаментальные математика и механика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Вычислительная математика и вычислительная механика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МСМ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09.03.02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Информационные системы и технологии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Информационные системы и технологии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МОиПЭВМ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09.03.04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Программная инженерия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Программная инженерия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МОиПЭВМ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09.04.01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Информатика и вычислительная техника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Системы автоматизированного проектирования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САПР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2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09.04.03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Прикладная информатика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Прикладная информатика в экономике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ИВС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4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11.04.03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Конструирование и технология электронных средств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Конструкторско-технологическое проектирование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радиоэлектроных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средств</a:t>
                      </a: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КиПРА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158" marR="5158" marT="5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7" y="285726"/>
          <a:ext cx="8429684" cy="6072231"/>
        </p:xfrm>
        <a:graphic>
          <a:graphicData uri="http://schemas.openxmlformats.org/drawingml/2006/table">
            <a:tbl>
              <a:tblPr/>
              <a:tblGrid>
                <a:gridCol w="436488"/>
                <a:gridCol w="1309465"/>
                <a:gridCol w="2659852"/>
                <a:gridCol w="2796255"/>
                <a:gridCol w="1227624"/>
              </a:tblGrid>
              <a:tr h="37612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Учебные планы не представлены</a:t>
                      </a:r>
                    </a:p>
                  </a:txBody>
                  <a:tcPr marL="6457" marR="6457" marT="64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03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направления (специальности) подготовки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направления (специальности) подготовки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Образовательная программа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Кафедра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39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12.03.01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Приборостроение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Информационно-измерительная техника и технологии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ИИТиМ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39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12.03.01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Приборостроение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Приборы и оборудование для нефтегазового комплекса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ПС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39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Приборостроение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Измерительные информационные технологии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ИИТиМ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39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Приборостроение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Приборы и оборудование для нефтегазового комплекса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ПС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39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13.03.02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Электроэнергетика и электротехника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Электрооборудование автомобилей и тракторов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ЭиЭ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39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39.04.02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работа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История, методология и теория социальной работы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ТиПСР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Физкультурное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ТОФКиС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Обществознание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ВИиО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Историческое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ИРиМПИ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Языковое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ИЯиМПИЯ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Литературное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ЛиМПЛ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Русский язык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РЯиМПРЯ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13D-031B-419E-A182-4DA3EFF97677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285732"/>
          <a:ext cx="8501121" cy="6072225"/>
        </p:xfrm>
        <a:graphic>
          <a:graphicData uri="http://schemas.openxmlformats.org/drawingml/2006/table">
            <a:tbl>
              <a:tblPr/>
              <a:tblGrid>
                <a:gridCol w="440187"/>
                <a:gridCol w="1320562"/>
                <a:gridCol w="2682393"/>
                <a:gridCol w="2819952"/>
                <a:gridCol w="1238027"/>
              </a:tblGrid>
              <a:tr h="392938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Учебные планы не представлены</a:t>
                      </a:r>
                    </a:p>
                  </a:txBody>
                  <a:tcPr marL="6457" marR="6457" marT="645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55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направления (специальности) подготовки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направления (специальности) подготовки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Образовательная программа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Кафедра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6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Художественно-эстетическое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ИИК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6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Педагогика и психология воспитания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ПиПс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2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педагогика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ПиПс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2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Начальное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ТМДиНО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2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Биологическое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ОБиБ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2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Географическое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География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6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Информационные технологии в образовании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ИиМОИМ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2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Математическое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2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ОФиМОФ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2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44.04.01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Химическое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ХиТиМОХ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6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34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44.04.02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Психолого-педагогическое образование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психология в образовании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ПП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6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51.03.03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Социально-культурная деятельность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Постановка и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продюсирование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культурно-досуговых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программ</a:t>
                      </a: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ММПМ   ???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57" marR="6457" marT="645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284</TotalTime>
  <Words>1040</Words>
  <Application>Microsoft Office PowerPoint</Application>
  <PresentationFormat>Экран (4:3)</PresentationFormat>
  <Paragraphs>521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Готовность учебных планов основных профессиональных образовательных программ высшего образования на основе ФГОС 3++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User</cp:lastModifiedBy>
  <cp:revision>31</cp:revision>
  <dcterms:created xsi:type="dcterms:W3CDTF">2019-05-22T20:03:39Z</dcterms:created>
  <dcterms:modified xsi:type="dcterms:W3CDTF">2019-05-27T08:58:47Z</dcterms:modified>
</cp:coreProperties>
</file>