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  <p:sldId id="266" r:id="rId3"/>
    <p:sldId id="271" r:id="rId4"/>
    <p:sldId id="268" r:id="rId5"/>
    <p:sldId id="269" r:id="rId6"/>
    <p:sldId id="256" r:id="rId7"/>
    <p:sldId id="257" r:id="rId8"/>
    <p:sldId id="264" r:id="rId9"/>
    <p:sldId id="273" r:id="rId10"/>
    <p:sldId id="258" r:id="rId11"/>
    <p:sldId id="259" r:id="rId12"/>
    <p:sldId id="272" r:id="rId13"/>
    <p:sldId id="260" r:id="rId14"/>
    <p:sldId id="263" r:id="rId15"/>
    <p:sldId id="262" r:id="rId16"/>
    <p:sldId id="261" r:id="rId17"/>
    <p:sldId id="275" r:id="rId18"/>
    <p:sldId id="274" r:id="rId19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02" y="-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1104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3697C9-EAE8-4AEE-8FE2-4B013CAD8746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2A89FF-3558-42D4-804B-839989FDF6A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507AD9-17D6-4017-B806-2C5088A01907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ABB77E-100D-447C-A4F0-D9AA3C833F8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92BD91-9077-4CFB-98D7-F6B969E159BD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7724A4-791A-4A81-A941-48724895530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06409A-F1EA-4BEC-B661-A92F62060767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9BD5A4-6CE2-474E-98E9-436D8D37A73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461ADE-0325-4BE3-9FC3-48E1AE296952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BE273D-AD69-4DEC-8506-8D6434657AD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AC8C1A-6C58-4519-B42F-0EBC5642F667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AC8237-BE28-4E81-BF5F-BB9B13DA832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005BC7-DE3A-403B-80D8-1B204D049F33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F290E3-F2A0-4212-A947-D2165167568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2C1DA6-AA97-4ABE-A73D-4402F5FC2E4D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DF1D88-6A24-4659-A77D-480D81970AB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5D19C5-3761-4929-B32A-CEE950402CA9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63C2B4-15FC-42A5-BC29-21EDF15B80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DDF171-D723-4954-80A8-A372DC67107F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44EA53-5C59-4E02-9D45-F3A897FD0B5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491BDD-58E5-43CC-A003-DE63D0E07848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56D551-7752-4365-AF82-AA5B4262BC4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9A742FC-143C-4AC4-AC0F-507981596B29}" type="datetimeFigureOut">
              <a:rPr lang="ru-RU"/>
              <a:pPr>
                <a:defRPr/>
              </a:pPr>
              <a:t>23.05.2019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564636E-061B-4981-A1C1-0B73B4C716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2"/>
          <p:cNvSpPr>
            <a:spLocks noGrp="1"/>
          </p:cNvSpPr>
          <p:nvPr>
            <p:ph type="title"/>
          </p:nvPr>
        </p:nvSpPr>
        <p:spPr>
          <a:xfrm>
            <a:off x="395288" y="274638"/>
            <a:ext cx="8291512" cy="5962650"/>
          </a:xfrm>
        </p:spPr>
        <p:txBody>
          <a:bodyPr/>
          <a:lstStyle/>
          <a:p>
            <a:pPr eaLnBrk="1" hangingPunct="1"/>
            <a:r>
              <a:rPr lang="ru-RU" sz="3600" b="1" smtClean="0">
                <a:solidFill>
                  <a:schemeClr val="accent2"/>
                </a:solidFill>
              </a:rPr>
              <a:t>Демонстрационный экзамен</a:t>
            </a:r>
            <a:r>
              <a:rPr lang="ru-RU" sz="3600" b="1" smtClean="0"/>
              <a:t> - это новая форма ГИА, которая позволяет моделировать реальные производственные ситуации и проверять наличие сформированных у обучающихся компетенций в действии.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Заголовок 1"/>
          <p:cNvSpPr>
            <a:spLocks noGrp="1"/>
          </p:cNvSpPr>
          <p:nvPr>
            <p:ph type="title"/>
          </p:nvPr>
        </p:nvSpPr>
        <p:spPr>
          <a:xfrm>
            <a:off x="539750" y="1052513"/>
            <a:ext cx="8229600" cy="4752975"/>
          </a:xfrm>
        </p:spPr>
        <p:txBody>
          <a:bodyPr/>
          <a:lstStyle/>
          <a:p>
            <a:pPr eaLnBrk="1" hangingPunct="1"/>
            <a:r>
              <a:rPr lang="ru-RU" sz="3600" b="1" smtClean="0"/>
              <a:t>3) Несоответствие  материально-технической базы для проведения демонстрационного экзамена установленным требованиям. </a:t>
            </a:r>
            <a:br>
              <a:rPr lang="ru-RU" sz="3600" b="1" smtClean="0"/>
            </a:br>
            <a:r>
              <a:rPr lang="ru-RU" sz="3600" b="1" smtClean="0"/>
              <a:t/>
            </a:r>
            <a:br>
              <a:rPr lang="ru-RU" sz="3600" b="1" smtClean="0"/>
            </a:br>
            <a:r>
              <a:rPr lang="ru-RU" sz="3200" b="1" smtClean="0"/>
              <a:t>Минимально необходимый перечень МТО для проведения демонстрационного экзамена:</a:t>
            </a:r>
            <a:br>
              <a:rPr lang="ru-RU" sz="3200" b="1" smtClean="0"/>
            </a:br>
            <a:endParaRPr lang="ru-RU" sz="3200" b="1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Заголовок 1"/>
          <p:cNvSpPr>
            <a:spLocks noGrp="1"/>
          </p:cNvSpPr>
          <p:nvPr>
            <p:ph type="title"/>
          </p:nvPr>
        </p:nvSpPr>
        <p:spPr>
          <a:xfrm>
            <a:off x="900113" y="404813"/>
            <a:ext cx="7786687" cy="576262"/>
          </a:xfrm>
        </p:spPr>
        <p:txBody>
          <a:bodyPr/>
          <a:lstStyle/>
          <a:p>
            <a:pPr eaLnBrk="1" hangingPunct="1"/>
            <a:r>
              <a:rPr lang="ru-RU" sz="3200" b="1" smtClean="0"/>
              <a:t>в формате ВУЗа</a:t>
            </a:r>
            <a:br>
              <a:rPr lang="ru-RU" sz="3200" b="1" smtClean="0"/>
            </a:br>
            <a:r>
              <a:rPr lang="ru-RU" sz="3200" b="1" smtClean="0">
                <a:latin typeface="Arial" charset="0"/>
              </a:rPr>
              <a:t> </a:t>
            </a:r>
            <a:r>
              <a:rPr lang="ru-RU" sz="3200" smtClean="0"/>
              <a:t>(в соответствии с ПООП)</a:t>
            </a:r>
            <a:r>
              <a:rPr lang="ru-RU" sz="3200" b="1" smtClean="0"/>
              <a:t>:</a:t>
            </a:r>
          </a:p>
        </p:txBody>
      </p:sp>
      <p:sp>
        <p:nvSpPr>
          <p:cNvPr id="23554" name="Объект 2"/>
          <p:cNvSpPr>
            <a:spLocks noGrp="1"/>
          </p:cNvSpPr>
          <p:nvPr>
            <p:ph sz="half" idx="1"/>
          </p:nvPr>
        </p:nvSpPr>
        <p:spPr>
          <a:xfrm>
            <a:off x="900113" y="1268413"/>
            <a:ext cx="7775575" cy="2665412"/>
          </a:xfrm>
        </p:spPr>
        <p:txBody>
          <a:bodyPr/>
          <a:lstStyle/>
          <a:p>
            <a:pPr marL="0" indent="0" eaLnBrk="1" hangingPunct="1">
              <a:buFont typeface="Arial" charset="0"/>
              <a:buNone/>
            </a:pPr>
            <a:r>
              <a:rPr lang="ru-RU" b="1" smtClean="0"/>
              <a:t>А)</a:t>
            </a:r>
            <a:r>
              <a:rPr lang="ru-RU" smtClean="0"/>
              <a:t> </a:t>
            </a:r>
            <a:r>
              <a:rPr lang="ru-RU" b="1" smtClean="0"/>
              <a:t>Учебная лаборатория «Информационных технологий в профессиональной деятельности»:</a:t>
            </a:r>
            <a:r>
              <a:rPr lang="ru-RU" smtClean="0"/>
              <a:t> ПК, оснащенными оборудованием для выхода в Интернет. Программным обеспечением: операционной системой Windows</a:t>
            </a:r>
          </a:p>
        </p:txBody>
      </p:sp>
      <p:sp>
        <p:nvSpPr>
          <p:cNvPr id="23555" name="Объект 3"/>
          <p:cNvSpPr>
            <a:spLocks noGrp="1"/>
          </p:cNvSpPr>
          <p:nvPr>
            <p:ph sz="half" idx="2"/>
          </p:nvPr>
        </p:nvSpPr>
        <p:spPr>
          <a:xfrm>
            <a:off x="863600" y="3860800"/>
            <a:ext cx="7740650" cy="2305050"/>
          </a:xfrm>
        </p:spPr>
        <p:txBody>
          <a:bodyPr/>
          <a:lstStyle/>
          <a:p>
            <a:pPr marL="0" indent="0" algn="just" eaLnBrk="1" hangingPunct="1">
              <a:spcBef>
                <a:spcPct val="0"/>
              </a:spcBef>
              <a:buFont typeface="Arial" charset="0"/>
              <a:buNone/>
            </a:pPr>
            <a:r>
              <a:rPr lang="ru-RU" b="1" smtClean="0"/>
              <a:t>Б) Учебная лаборатория </a:t>
            </a:r>
          </a:p>
          <a:p>
            <a:pPr marL="0" indent="0" algn="just" eaLnBrk="1" hangingPunct="1">
              <a:spcBef>
                <a:spcPct val="0"/>
              </a:spcBef>
              <a:buFont typeface="Arial" charset="0"/>
              <a:buNone/>
            </a:pPr>
            <a:r>
              <a:rPr lang="ru-RU" b="1" smtClean="0"/>
              <a:t>«Учебная бухгалтерия»:</a:t>
            </a:r>
          </a:p>
          <a:p>
            <a:pPr marL="0" indent="0" algn="just" eaLnBrk="1" hangingPunct="1">
              <a:spcBef>
                <a:spcPct val="0"/>
              </a:spcBef>
              <a:buFont typeface="Arial" charset="0"/>
              <a:buNone/>
            </a:pPr>
            <a:r>
              <a:rPr lang="ru-RU" smtClean="0"/>
              <a:t>автоматизированными рабочими местами бухгалтера;  детектором валют; счетчиком банкнот; кассовыми аппаратами; сейфом.</a:t>
            </a:r>
          </a:p>
          <a:p>
            <a:pPr marL="0" indent="0" eaLnBrk="1" hangingPunct="1">
              <a:buFont typeface="Arial" charset="0"/>
              <a:buNone/>
            </a:pPr>
            <a:endParaRPr lang="ru-RU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2"/>
          <p:cNvSpPr>
            <a:spLocks noGrp="1"/>
          </p:cNvSpPr>
          <p:nvPr>
            <p:ph type="title"/>
          </p:nvPr>
        </p:nvSpPr>
        <p:spPr>
          <a:xfrm>
            <a:off x="611188" y="404813"/>
            <a:ext cx="8208962" cy="5962650"/>
          </a:xfrm>
        </p:spPr>
        <p:txBody>
          <a:bodyPr/>
          <a:lstStyle/>
          <a:p>
            <a:pPr algn="l" eaLnBrk="1" hangingPunct="1"/>
            <a:r>
              <a:rPr lang="ru-RU" sz="2800" b="1" smtClean="0"/>
              <a:t>В) Пакетами лицензионных программ (по выбору образовательной организации):</a:t>
            </a:r>
            <a:r>
              <a:rPr lang="ru-RU" sz="2800" smtClean="0"/>
              <a:t> MS Office 2016, СПС КонсультантПлюс, ГАРАНТ, бухгалтерская справочная система (БСС) «Система Главбух», «1С» (серия программ «1С: Бухгалтерия»), «АйТи» (семейство «БОСС»), «Атлант –Информ» (серия «Аккорд»), «Галактика – Парус» (серия программ «Галактика» и «Парус»), «ДИЦ» («Турбо – бухгалтер»), «Интеллект – сервис» (серия «БЭСТ»), «Инфин» (серия программных продуктов от «мини» до «макси»), «Информатик» («Инфо – бухгалтер»), «Инфософт» («Интегратор»), «Омега» (серия «Abacus»), «Цифей» («Эталон») и «R-Style Software Lab» («Универсальная бухгалтерия Кирилла и Мефодия», серия RS-Balance). 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7875"/>
          </a:xfrm>
        </p:spPr>
        <p:txBody>
          <a:bodyPr/>
          <a:lstStyle/>
          <a:p>
            <a:pPr eaLnBrk="1" hangingPunct="1"/>
            <a:r>
              <a:rPr lang="ru-RU" sz="3200" b="1" smtClean="0"/>
              <a:t>в формате WorldSkills Russia</a:t>
            </a:r>
            <a:r>
              <a:rPr lang="ru-RU" sz="3200" smtClean="0"/>
              <a:t> </a:t>
            </a:r>
            <a:r>
              <a:rPr lang="ru-RU" sz="3200" b="1" smtClean="0"/>
              <a:t/>
            </a:r>
            <a:br>
              <a:rPr lang="ru-RU" sz="3200" b="1" smtClean="0"/>
            </a:br>
            <a:r>
              <a:rPr lang="ru-RU" sz="3200" b="1" smtClean="0"/>
              <a:t> </a:t>
            </a:r>
            <a:r>
              <a:rPr lang="ru-RU" sz="3200" smtClean="0"/>
              <a:t>(на 10 выпускников)</a:t>
            </a:r>
            <a:r>
              <a:rPr lang="ru-RU" sz="3200" b="1" smtClean="0"/>
              <a:t>:</a:t>
            </a:r>
          </a:p>
        </p:txBody>
      </p:sp>
      <p:graphicFrame>
        <p:nvGraphicFramePr>
          <p:cNvPr id="24668" name="Group 92"/>
          <p:cNvGraphicFramePr>
            <a:graphicFrameLocks noGrp="1"/>
          </p:cNvGraphicFramePr>
          <p:nvPr/>
        </p:nvGraphicFramePr>
        <p:xfrm>
          <a:off x="611188" y="1268413"/>
          <a:ext cx="7998491" cy="5496881"/>
        </p:xfrm>
        <a:graphic>
          <a:graphicData uri="http://schemas.openxmlformats.org/drawingml/2006/table">
            <a:tbl>
              <a:tblPr/>
              <a:tblGrid>
                <a:gridCol w="140366"/>
                <a:gridCol w="2127250"/>
                <a:gridCol w="3168650"/>
                <a:gridCol w="674688"/>
                <a:gridCol w="703262"/>
                <a:gridCol w="1184275"/>
              </a:tblGrid>
              <a:tr h="6143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Наименование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Технические характеристики инструмента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Ед. измерения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Цена за единицу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Общая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4D79B"/>
                    </a:solidFill>
                  </a:tcPr>
                </a:tc>
              </a:tr>
              <a:tr h="3556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Calibri" pitchFamily="34" charset="0"/>
                        <a:buAutoNum type="arabicPeriod"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Для компьютера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ОС - Microsoft Windows 7 или более новая версия, совместимая с системными требованиями 1С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10 шт.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5500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55000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Calibri" pitchFamily="34" charset="0"/>
                        <a:buAutoNum type="arabicPeriod"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Калькулятор </a:t>
                      </a:r>
                      <a:endParaRPr kumimoji="0" 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12-разрядный настольный, на усмотрение организатора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10 шт.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910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9100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93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Calibri" pitchFamily="34" charset="0"/>
                        <a:buAutoNum type="arabicPeriod"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Флеш-носитель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8Gb USB 2.0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10 шт.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300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3000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Calibri" pitchFamily="34" charset="0"/>
                        <a:buAutoNum type="arabicPeriod"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ПО "1С:Предприятие 8.3"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Технологическая платформа "1С:Предприятие 8.3", актуальная версия. Не учебная. Не 64-битная или аналог.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10 лицензия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13000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130000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Calibri" pitchFamily="34" charset="0"/>
                        <a:buAutoNum type="arabicPeriod"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ПО Справочно-правовая система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Консультант + или Гарант. Не учебная или аналог.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10 лицензия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4500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45000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65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Calibri" pitchFamily="34" charset="0"/>
                        <a:buAutoNum type="arabicPeriod"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ПО Microsoft Visio Professional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Программное обеспечение Microsoft Visio Professional, версия не ниже 2013 или аналог.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10 лицензия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40890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408900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Calibri" pitchFamily="34" charset="0"/>
                        <a:buAutoNum type="arabicPeriod"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ПО Microsoft Office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Программное обеспечение Microsoft Office, версия не ниже 2010 или аналог.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10 лицензия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5000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50000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Calibri" pitchFamily="34" charset="0"/>
                        <a:buAutoNum type="arabicPeriod"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ПО Adobe Reader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Программное обеспечение Adobe Reader, версия DC или аналог.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10 лицензия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28725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287250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65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Calibri" pitchFamily="34" charset="0"/>
                        <a:buAutoNum type="arabicPeriod"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ПО для архивации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ПО для архивации WinRAR или 7-Zip или аналог.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10 лицензия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2000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20000</a:t>
                      </a: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206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ИТОГО</a:t>
                      </a:r>
                      <a:endParaRPr kumimoji="0" lang="ru-RU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 </a:t>
                      </a:r>
                      <a:r>
                        <a:rPr kumimoji="0" lang="ru-RU" sz="3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1.008.250,00 руб.</a:t>
                      </a:r>
                      <a:endParaRPr kumimoji="0" lang="ru-RU" sz="31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 </a:t>
                      </a:r>
                      <a:endParaRPr kumimoji="0" lang="ru-RU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 </a:t>
                      </a:r>
                      <a:endParaRPr kumimoji="0" lang="ru-RU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7483" marR="57483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pPr eaLnBrk="1" hangingPunct="1"/>
            <a:r>
              <a:rPr lang="ru-RU" sz="3200" b="1" smtClean="0"/>
              <a:t>Примерная схема застройки площадки при проведении демонстрационного экзамена</a:t>
            </a:r>
          </a:p>
        </p:txBody>
      </p:sp>
      <p:pic>
        <p:nvPicPr>
          <p:cNvPr id="26626" name="Объект 3"/>
          <p:cNvPicPr>
            <a:picLocks noGrp="1" noChangeAspect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>
          <a:xfrm>
            <a:off x="468313" y="1412875"/>
            <a:ext cx="8229600" cy="4492625"/>
          </a:xfrm>
        </p:spPr>
      </p:pic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Прямоугольник 1"/>
          <p:cNvSpPr>
            <a:spLocks noChangeArrowheads="1"/>
          </p:cNvSpPr>
          <p:nvPr/>
        </p:nvSpPr>
        <p:spPr bwMode="auto">
          <a:xfrm>
            <a:off x="323850" y="404813"/>
            <a:ext cx="8135938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2400" b="1">
                <a:latin typeface="Calibri" pitchFamily="34" charset="0"/>
              </a:rPr>
              <a:t>Примерная смета застройки площадки без учета строительных работ для проведения демонстрационного экзамена</a:t>
            </a:r>
          </a:p>
        </p:txBody>
      </p:sp>
      <p:graphicFrame>
        <p:nvGraphicFramePr>
          <p:cNvPr id="18520" name="Group 88"/>
          <p:cNvGraphicFramePr>
            <a:graphicFrameLocks noGrp="1"/>
          </p:cNvGraphicFramePr>
          <p:nvPr/>
        </p:nvGraphicFramePr>
        <p:xfrm>
          <a:off x="714375" y="1714500"/>
          <a:ext cx="7715250" cy="5064443"/>
        </p:xfrm>
        <a:graphic>
          <a:graphicData uri="http://schemas.openxmlformats.org/drawingml/2006/table">
            <a:tbl>
              <a:tblPr/>
              <a:tblGrid>
                <a:gridCol w="4649788"/>
                <a:gridCol w="1008062"/>
                <a:gridCol w="936625"/>
                <a:gridCol w="11207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Наименование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Количество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Цена единица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Общая сумма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Ноутбук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5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25000 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125000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366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Компьютеры (в сборе)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Processor - Intel Pentium/Core (</a:t>
                      </a: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например</a:t>
                      </a: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, Intel Core i3 </a:t>
                      </a: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или аналог</a:t>
                      </a: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)</a:t>
                      </a:r>
                      <a:b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</a:b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Ethernet - 10/100/1000 mbps.</a:t>
                      </a:r>
                      <a:b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</a:b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RAM - 4GB (по возможности больше).</a:t>
                      </a:r>
                      <a:b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</a:b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Видеокарта с памятью 1GB или больше (по возможности - поддержка работы двух мониторов). </a:t>
                      </a:r>
                      <a:b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</a:b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SSD 240 Gb (больше не нужно)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10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25000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250000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МФУ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12000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12000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Стулья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44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1300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57200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Кресло компьютерное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10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20000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Стол офисный 1400*700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17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3000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51000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Стол компьютерный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10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4000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40000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ЖК панель 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50000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50000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Акустическая система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15000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15000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Вешалки настенные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1300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2600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Сетевые фильтры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17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250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4250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Аптечка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900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900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Огнетушитель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1 шт.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2000</a:t>
                      </a: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71475">
                <a:tc gridSpan="4"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ИТОГО: </a:t>
                      </a:r>
                      <a:r>
                        <a:rPr kumimoji="0" lang="ru-RU" sz="3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Calibri" pitchFamily="34" charset="0"/>
                          <a:cs typeface="Times New Roman" pitchFamily="18" charset="0"/>
                        </a:rPr>
                        <a:t>679.950,00 руб. </a:t>
                      </a:r>
                      <a:endParaRPr kumimoji="0" lang="ru-RU" sz="32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51367" marR="51367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Заголовок 1"/>
          <p:cNvSpPr>
            <a:spLocks noGrp="1"/>
          </p:cNvSpPr>
          <p:nvPr>
            <p:ph type="title"/>
          </p:nvPr>
        </p:nvSpPr>
        <p:spPr>
          <a:xfrm>
            <a:off x="468313" y="260350"/>
            <a:ext cx="8229600" cy="2663825"/>
          </a:xfrm>
        </p:spPr>
        <p:txBody>
          <a:bodyPr/>
          <a:lstStyle/>
          <a:p>
            <a:pPr eaLnBrk="1" hangingPunct="1"/>
            <a:r>
              <a:rPr lang="ru-RU" sz="3200" b="1" smtClean="0"/>
              <a:t>4) Отсутствие решения о вступлении в состав ассоциированных партнеров союза «Агентство развития профессиональных сообществ и рабочих кадров «Молодые профессионалы (WorldSkills Russia</a:t>
            </a:r>
            <a:r>
              <a:rPr lang="ru-RU" sz="3200" smtClean="0"/>
              <a:t> </a:t>
            </a:r>
            <a:r>
              <a:rPr lang="ru-RU" sz="3200" b="1" smtClean="0"/>
              <a:t>)»</a:t>
            </a:r>
            <a:r>
              <a:rPr lang="ru-RU" sz="3200" smtClean="0"/>
              <a:t>  </a:t>
            </a:r>
          </a:p>
        </p:txBody>
      </p:sp>
      <p:sp>
        <p:nvSpPr>
          <p:cNvPr id="28674" name="Объект 2"/>
          <p:cNvSpPr>
            <a:spLocks noGrp="1"/>
          </p:cNvSpPr>
          <p:nvPr>
            <p:ph idx="1"/>
          </p:nvPr>
        </p:nvSpPr>
        <p:spPr>
          <a:xfrm>
            <a:off x="323850" y="2997200"/>
            <a:ext cx="8569325" cy="3560763"/>
          </a:xfrm>
        </p:spPr>
        <p:txBody>
          <a:bodyPr/>
          <a:lstStyle/>
          <a:p>
            <a:pPr marL="0" indent="266700" algn="just" eaLnBrk="1" hangingPunct="1">
              <a:buFont typeface="Arial" charset="0"/>
              <a:buNone/>
            </a:pPr>
            <a:r>
              <a:rPr lang="ru-RU" sz="2400" dirty="0" smtClean="0"/>
              <a:t>4.1 При подаче заявления юридическое лицо уплачивает Союзу вступительный взнос в размере </a:t>
            </a:r>
            <a:r>
              <a:rPr lang="ru-RU" sz="2400" b="1" dirty="0" smtClean="0"/>
              <a:t>200.000,00 </a:t>
            </a:r>
            <a:r>
              <a:rPr lang="ru-RU" sz="2400" b="1" dirty="0" smtClean="0"/>
              <a:t>рублей</a:t>
            </a:r>
          </a:p>
          <a:p>
            <a:pPr marL="0" indent="266700" algn="just" eaLnBrk="1" hangingPunct="1">
              <a:buFont typeface="Arial" charset="0"/>
              <a:buNone/>
            </a:pPr>
            <a:r>
              <a:rPr lang="ru-RU" sz="2400" dirty="0" smtClean="0"/>
              <a:t>4.2 Ежегодно юридическое лицо уплачивает членский взнос в </a:t>
            </a:r>
            <a:r>
              <a:rPr lang="ru-RU" sz="2400" smtClean="0"/>
              <a:t>размере </a:t>
            </a:r>
            <a:r>
              <a:rPr lang="ru-RU" sz="2400" b="1" smtClean="0"/>
              <a:t>350.000,00 </a:t>
            </a:r>
            <a:r>
              <a:rPr lang="ru-RU" sz="2400" b="1" dirty="0" smtClean="0"/>
              <a:t>рублей</a:t>
            </a:r>
          </a:p>
          <a:p>
            <a:pPr marL="0" indent="266700" algn="just" eaLnBrk="1" hangingPunct="1">
              <a:buFont typeface="Arial" charset="0"/>
              <a:buNone/>
            </a:pPr>
            <a:r>
              <a:rPr lang="ru-RU" sz="2400" dirty="0" smtClean="0"/>
              <a:t>4.3 Ассоциированные партнеры Союза </a:t>
            </a:r>
            <a:r>
              <a:rPr lang="ru-RU" sz="2400" b="1" dirty="0" smtClean="0"/>
              <a:t>обязаны выполнять требования</a:t>
            </a:r>
            <a:r>
              <a:rPr lang="ru-RU" sz="2400" dirty="0" smtClean="0"/>
              <a:t> Предусмотренные п. 5.4. Положения об ассоциированных партнерах (членах) Союза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2"/>
          <p:cNvSpPr>
            <a:spLocks noGrp="1"/>
          </p:cNvSpPr>
          <p:nvPr>
            <p:ph type="title"/>
          </p:nvPr>
        </p:nvSpPr>
        <p:spPr>
          <a:xfrm>
            <a:off x="611188" y="549275"/>
            <a:ext cx="8208962" cy="5688013"/>
          </a:xfrm>
        </p:spPr>
        <p:txBody>
          <a:bodyPr/>
          <a:lstStyle/>
          <a:p>
            <a:pPr algn="l"/>
            <a:r>
              <a:rPr lang="ru-RU" sz="3600" b="1" smtClean="0"/>
              <a:t>Если образовательное учреждение выбирает экзамен по методике WS ,то</a:t>
            </a:r>
            <a:r>
              <a:rPr lang="ru-RU" sz="3200" b="1" smtClean="0"/>
              <a:t> :</a:t>
            </a:r>
            <a:r>
              <a:rPr lang="ru-RU" sz="2400" smtClean="0"/>
              <a:t> </a:t>
            </a:r>
            <a:br>
              <a:rPr lang="ru-RU" sz="2400" smtClean="0"/>
            </a:br>
            <a:r>
              <a:rPr lang="ru-RU" sz="2400" smtClean="0"/>
              <a:t>1) задание ДЭ разрабатывается в виде модулей;</a:t>
            </a:r>
            <a:br>
              <a:rPr lang="ru-RU" sz="2400" smtClean="0"/>
            </a:br>
            <a:r>
              <a:rPr lang="ru-RU" sz="2400" smtClean="0"/>
              <a:t>2) за основу берется задание финала Национального Чемпионата WSR и дорабатывается в соответствии с требованиями ФГОС к результатам освоения ППССЗ; </a:t>
            </a:r>
            <a:br>
              <a:rPr lang="ru-RU" sz="2400" smtClean="0"/>
            </a:br>
            <a:r>
              <a:rPr lang="ru-RU" sz="2400" smtClean="0"/>
              <a:t>3) задания согласовываются национальным экспертом; </a:t>
            </a:r>
            <a:br>
              <a:rPr lang="ru-RU" sz="2400" smtClean="0"/>
            </a:br>
            <a:r>
              <a:rPr lang="ru-RU" sz="2400" smtClean="0"/>
              <a:t>4) данная форма продолжительна по времени и может превысить сроки проведения ГИА;</a:t>
            </a:r>
            <a:br>
              <a:rPr lang="ru-RU" sz="2400" smtClean="0"/>
            </a:br>
            <a:r>
              <a:rPr lang="ru-RU" sz="2400" smtClean="0"/>
              <a:t>5) результаты заносятся в систему CIS и выпускникам выдаются сертификаты;</a:t>
            </a:r>
            <a:br>
              <a:rPr lang="ru-RU" sz="2400" smtClean="0"/>
            </a:br>
            <a:r>
              <a:rPr lang="ru-RU" sz="2400" smtClean="0"/>
              <a:t>6) предусматривается наличие сертифицированных в системе WS экспертов;</a:t>
            </a:r>
            <a:br>
              <a:rPr lang="ru-RU" sz="2400" smtClean="0"/>
            </a:br>
            <a:r>
              <a:rPr lang="ru-RU" sz="2400" smtClean="0"/>
              <a:t>7) все участники ДЭ и эксперты регистрируются  в электронной системе eSim (ФЗ «О персональных данных»).</a:t>
            </a:r>
            <a:r>
              <a:rPr lang="ru-RU" sz="4000" smtClean="0"/>
              <a:t>  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2"/>
          <p:cNvSpPr>
            <a:spLocks noGrp="1"/>
          </p:cNvSpPr>
          <p:nvPr>
            <p:ph type="title"/>
          </p:nvPr>
        </p:nvSpPr>
        <p:spPr>
          <a:xfrm>
            <a:off x="468313" y="274638"/>
            <a:ext cx="8218487" cy="6178550"/>
          </a:xfrm>
        </p:spPr>
        <p:txBody>
          <a:bodyPr/>
          <a:lstStyle/>
          <a:p>
            <a:pPr algn="l"/>
            <a:r>
              <a:rPr lang="ru-RU" sz="3200" b="1" smtClean="0"/>
              <a:t>ВЫВОД</a:t>
            </a:r>
            <a:br>
              <a:rPr lang="ru-RU" sz="3200" b="1" smtClean="0"/>
            </a:br>
            <a:r>
              <a:rPr lang="ru-RU" sz="3200" b="1" smtClean="0"/>
              <a:t>Затраты при организации  и проведении демонстрационного экзамена по методикам WorldSkills</a:t>
            </a:r>
            <a:r>
              <a:rPr lang="ru-RU" sz="3200" smtClean="0"/>
              <a:t> </a:t>
            </a:r>
            <a:r>
              <a:rPr lang="ru-RU" sz="3200" b="1" smtClean="0"/>
              <a:t>многократно возрастают:</a:t>
            </a:r>
            <a:r>
              <a:rPr lang="ru-RU" sz="3200" smtClean="0"/>
              <a:t/>
            </a:r>
            <a:br>
              <a:rPr lang="ru-RU" sz="3200" smtClean="0"/>
            </a:br>
            <a:r>
              <a:rPr lang="ru-RU" sz="3200" smtClean="0"/>
              <a:t> – оснащение площадки согласно инфраструктурному листу;</a:t>
            </a:r>
            <a:br>
              <a:rPr lang="ru-RU" sz="3200" smtClean="0"/>
            </a:br>
            <a:r>
              <a:rPr lang="ru-RU" sz="3200" smtClean="0"/>
              <a:t>– обучение экспертов;</a:t>
            </a:r>
            <a:br>
              <a:rPr lang="ru-RU" sz="3200" smtClean="0"/>
            </a:br>
            <a:r>
              <a:rPr lang="ru-RU" sz="3200" smtClean="0"/>
              <a:t>– оплата труда, транспортных расходов, проживания и питания внешних экспертов;</a:t>
            </a:r>
            <a:br>
              <a:rPr lang="ru-RU" sz="3200" smtClean="0"/>
            </a:br>
            <a:r>
              <a:rPr lang="ru-RU" sz="3200" smtClean="0"/>
              <a:t>– разработка контрольно-измерительных материалов.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2"/>
          <p:cNvSpPr>
            <a:spLocks noGrp="1"/>
          </p:cNvSpPr>
          <p:nvPr>
            <p:ph type="title"/>
          </p:nvPr>
        </p:nvSpPr>
        <p:spPr>
          <a:xfrm>
            <a:off x="468313" y="274638"/>
            <a:ext cx="8218487" cy="6034087"/>
          </a:xfrm>
        </p:spPr>
        <p:txBody>
          <a:bodyPr/>
          <a:lstStyle/>
          <a:p>
            <a:pPr eaLnBrk="1" hangingPunct="1"/>
            <a:r>
              <a:rPr lang="ru-RU" sz="4800" b="1" dirty="0" smtClean="0"/>
              <a:t>	</a:t>
            </a:r>
            <a:r>
              <a:rPr lang="ru-RU" sz="3600" b="1" dirty="0" smtClean="0">
                <a:solidFill>
                  <a:schemeClr val="accent2"/>
                </a:solidFill>
              </a:rPr>
              <a:t>Задания</a:t>
            </a:r>
            <a:r>
              <a:rPr lang="ru-RU" sz="3600" b="1" dirty="0" smtClean="0"/>
              <a:t> для демонстрационного экзамена, разрабатываются на основе ФГОС, с учетом  профессиональных стандартов и </a:t>
            </a:r>
            <a:r>
              <a:rPr lang="ru-RU" sz="3600" b="1" dirty="0" smtClean="0">
                <a:solidFill>
                  <a:srgbClr val="C00000"/>
                </a:solidFill>
              </a:rPr>
              <a:t>с учетом</a:t>
            </a:r>
            <a:r>
              <a:rPr lang="ru-RU" sz="3600" b="1" dirty="0" smtClean="0"/>
              <a:t> оценочных материалов, разработанных союзом «Агентство развития профессиональных сообществ и рабочих кадров «Молодые профессионалы (</a:t>
            </a:r>
            <a:r>
              <a:rPr lang="ru-RU" sz="3600" b="1" dirty="0" err="1" smtClean="0"/>
              <a:t>WorldSkills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Russia</a:t>
            </a:r>
            <a:r>
              <a:rPr lang="ru-RU" sz="3600" b="1" dirty="0" smtClean="0"/>
              <a:t> )»</a:t>
            </a:r>
            <a:br>
              <a:rPr lang="ru-RU" sz="3600" b="1" dirty="0" smtClean="0"/>
            </a:br>
            <a:endParaRPr lang="ru-RU" sz="36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/>
          </p:cNvSpPr>
          <p:nvPr>
            <p:ph type="title"/>
          </p:nvPr>
        </p:nvSpPr>
        <p:spPr>
          <a:xfrm>
            <a:off x="468313" y="260350"/>
            <a:ext cx="8218487" cy="6034088"/>
          </a:xfrm>
        </p:spPr>
        <p:txBody>
          <a:bodyPr/>
          <a:lstStyle/>
          <a:p>
            <a:pPr algn="l" eaLnBrk="1" hangingPunct="1"/>
            <a:r>
              <a:rPr lang="ru-RU" sz="3200" b="1" smtClean="0"/>
              <a:t>В 2019 году в рамках подготовки проведения демонстрационного экзамена  три сотрудника МК ПГУ прошли обучение и получили сертификаты по программе WorldSkills Russia в качестве экспертов первого уровня по компетенциям:</a:t>
            </a:r>
            <a:br>
              <a:rPr lang="ru-RU" sz="3200" b="1" smtClean="0"/>
            </a:br>
            <a:r>
              <a:rPr lang="ru-RU" sz="3200" smtClean="0">
                <a:solidFill>
                  <a:schemeClr val="accent2"/>
                </a:solidFill>
              </a:rPr>
              <a:t>1) экономика и бухгалтерский учет </a:t>
            </a:r>
            <a:r>
              <a:rPr lang="ru-RU" sz="2400" smtClean="0">
                <a:solidFill>
                  <a:schemeClr val="accent2"/>
                </a:solidFill>
              </a:rPr>
              <a:t>(по отраслям)</a:t>
            </a:r>
            <a:r>
              <a:rPr lang="ru-RU" sz="3200" smtClean="0">
                <a:solidFill>
                  <a:schemeClr val="accent2"/>
                </a:solidFill>
              </a:rPr>
              <a:t>;</a:t>
            </a:r>
            <a:br>
              <a:rPr lang="ru-RU" sz="3200" smtClean="0">
                <a:solidFill>
                  <a:schemeClr val="accent2"/>
                </a:solidFill>
              </a:rPr>
            </a:br>
            <a:r>
              <a:rPr lang="ru-RU" sz="3200" smtClean="0">
                <a:solidFill>
                  <a:schemeClr val="accent2"/>
                </a:solidFill>
              </a:rPr>
              <a:t>2) бухгалтерский учет;</a:t>
            </a:r>
            <a:br>
              <a:rPr lang="ru-RU" sz="3200" smtClean="0">
                <a:solidFill>
                  <a:schemeClr val="accent2"/>
                </a:solidFill>
              </a:rPr>
            </a:br>
            <a:r>
              <a:rPr lang="ru-RU" sz="3200" smtClean="0">
                <a:solidFill>
                  <a:schemeClr val="accent2"/>
                </a:solidFill>
              </a:rPr>
              <a:t>3) полицейский.</a:t>
            </a:r>
            <a:r>
              <a:rPr lang="ru-RU" sz="3200" smtClean="0"/>
              <a:t/>
            </a:r>
            <a:br>
              <a:rPr lang="ru-RU" sz="3200" smtClean="0"/>
            </a:br>
            <a:r>
              <a:rPr lang="ru-RU" sz="3200" b="1" smtClean="0"/>
              <a:t>Что даёт им право участия в оценке демонстрационного экзамена по стандартам WS.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/>
          </p:cNvSpPr>
          <p:nvPr>
            <p:ph type="title"/>
          </p:nvPr>
        </p:nvSpPr>
        <p:spPr>
          <a:xfrm>
            <a:off x="250825" y="274638"/>
            <a:ext cx="8713663" cy="6034087"/>
          </a:xfrm>
        </p:spPr>
        <p:txBody>
          <a:bodyPr/>
          <a:lstStyle/>
          <a:p>
            <a:pPr eaLnBrk="1" hangingPunct="1"/>
            <a:r>
              <a:rPr lang="ru-RU" sz="3600" b="1" dirty="0" smtClean="0"/>
              <a:t>Демонстрационный экзамен по методике WORLDSKILLS </a:t>
            </a:r>
            <a:br>
              <a:rPr lang="ru-RU" sz="3600" b="1" dirty="0" smtClean="0"/>
            </a:br>
            <a:r>
              <a:rPr lang="ru-RU" sz="3600" b="1" dirty="0" smtClean="0">
                <a:solidFill>
                  <a:schemeClr val="accent2"/>
                </a:solidFill>
              </a:rPr>
              <a:t>не является обязательной процедурой. </a:t>
            </a:r>
            <a:br>
              <a:rPr lang="ru-RU" sz="3600" b="1" dirty="0" smtClean="0">
                <a:solidFill>
                  <a:schemeClr val="accent2"/>
                </a:solidFill>
              </a:rPr>
            </a:br>
            <a:r>
              <a:rPr lang="ru-RU" sz="3600" b="1" dirty="0" smtClean="0">
                <a:solidFill>
                  <a:schemeClr val="accent2"/>
                </a:solidFill>
              </a:rPr>
              <a:t/>
            </a:r>
            <a:br>
              <a:rPr lang="ru-RU" sz="3600" b="1" dirty="0" smtClean="0">
                <a:solidFill>
                  <a:schemeClr val="accent2"/>
                </a:solidFill>
              </a:rPr>
            </a:br>
            <a:r>
              <a:rPr lang="ru-RU" sz="3600" b="1" dirty="0" smtClean="0"/>
              <a:t>ВУЗ может принять решение о проведении демонстрационного экзамена с учетом стандартов </a:t>
            </a:r>
            <a:r>
              <a:rPr lang="ru-RU" sz="3600" b="1" dirty="0" err="1" smtClean="0"/>
              <a:t>WorldSkills</a:t>
            </a:r>
            <a:r>
              <a:rPr lang="ru-RU" sz="3600" b="1" dirty="0" smtClean="0"/>
              <a:t>, </a:t>
            </a:r>
            <a:r>
              <a:rPr lang="ru-RU" sz="3600" b="1" dirty="0" smtClean="0"/>
              <a:t>но в своем формате. </a:t>
            </a:r>
            <a:r>
              <a:rPr lang="ru-RU" sz="3600" dirty="0" smtClean="0"/>
              <a:t/>
            </a:r>
            <a:br>
              <a:rPr lang="ru-RU" sz="3600" dirty="0" smtClean="0"/>
            </a:br>
            <a:endParaRPr lang="ru-RU" sz="3600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/>
          </p:cNvSpPr>
          <p:nvPr>
            <p:ph type="title"/>
          </p:nvPr>
        </p:nvSpPr>
        <p:spPr>
          <a:xfrm>
            <a:off x="395288" y="274638"/>
            <a:ext cx="8424862" cy="6249987"/>
          </a:xfrm>
        </p:spPr>
        <p:txBody>
          <a:bodyPr/>
          <a:lstStyle/>
          <a:p>
            <a:pPr eaLnBrk="1" hangingPunct="1"/>
            <a:r>
              <a:rPr lang="ru-RU" sz="3600" b="1" smtClean="0"/>
              <a:t>При организации и проведении ГИА </a:t>
            </a:r>
            <a:br>
              <a:rPr lang="ru-RU" sz="3600" b="1" smtClean="0"/>
            </a:br>
            <a:r>
              <a:rPr lang="ru-RU" sz="3600" b="1" smtClean="0"/>
              <a:t>мы  будем использовать:</a:t>
            </a:r>
            <a:br>
              <a:rPr lang="ru-RU" sz="3600" b="1" smtClean="0"/>
            </a:br>
            <a:r>
              <a:rPr lang="ru-RU" sz="3600" b="1" smtClean="0"/>
              <a:t> положения ПООП и методические рекомендации по организации и проведению демонстрационного экзамена  в составе ГИА по программам СПО, утвержденные письмом Министерства образования и науки Российской Федерации № 06-1090 от 15.06.2018.</a:t>
            </a:r>
            <a:r>
              <a:rPr lang="ru-RU" sz="3200" b="1" smtClean="0"/>
              <a:t/>
            </a:r>
            <a:br>
              <a:rPr lang="ru-RU" sz="3200" b="1" smtClean="0"/>
            </a:br>
            <a:endParaRPr lang="ru-RU" sz="3200" b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Заголовок 1"/>
          <p:cNvSpPr>
            <a:spLocks noGrp="1"/>
          </p:cNvSpPr>
          <p:nvPr>
            <p:ph type="ctrTitle"/>
          </p:nvPr>
        </p:nvSpPr>
        <p:spPr>
          <a:xfrm>
            <a:off x="539750" y="692150"/>
            <a:ext cx="8135938" cy="5473700"/>
          </a:xfrm>
        </p:spPr>
        <p:txBody>
          <a:bodyPr/>
          <a:lstStyle/>
          <a:p>
            <a:pPr eaLnBrk="1" hangingPunct="1"/>
            <a:r>
              <a:rPr lang="ru-RU" sz="3600" b="1" dirty="0" smtClean="0">
                <a:solidFill>
                  <a:srgbClr val="C00000"/>
                </a:solidFill>
              </a:rPr>
              <a:t>ПРОБЛЕМЫ</a:t>
            </a:r>
            <a:r>
              <a:rPr lang="ru-RU" sz="3600" b="1" dirty="0" smtClean="0"/>
              <a:t/>
            </a:r>
            <a:br>
              <a:rPr lang="ru-RU" sz="3600" b="1" dirty="0" smtClean="0"/>
            </a:br>
            <a:r>
              <a:rPr lang="ru-RU" sz="3600" b="1" dirty="0" smtClean="0"/>
              <a:t> </a:t>
            </a:r>
            <a:r>
              <a:rPr lang="ru-RU" sz="3600" b="1" dirty="0" smtClean="0"/>
              <a:t>при подготовке к проведению демонстрационного экзамена в рамках ГИА по образовательным программам СПО на основе актуализированных ФГОС СПО</a:t>
            </a:r>
            <a:br>
              <a:rPr lang="ru-RU" sz="3600" b="1" dirty="0" smtClean="0"/>
            </a:br>
            <a:endParaRPr lang="ru-RU" sz="3600" b="1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Заголовок 1"/>
          <p:cNvSpPr>
            <a:spLocks noGrp="1"/>
          </p:cNvSpPr>
          <p:nvPr>
            <p:ph type="title"/>
          </p:nvPr>
        </p:nvSpPr>
        <p:spPr>
          <a:xfrm>
            <a:off x="457200" y="549275"/>
            <a:ext cx="8229600" cy="5256213"/>
          </a:xfrm>
        </p:spPr>
        <p:txBody>
          <a:bodyPr/>
          <a:lstStyle/>
          <a:p>
            <a:pPr eaLnBrk="1" hangingPunct="1"/>
            <a:r>
              <a:rPr lang="ru-RU" sz="3600" b="1" smtClean="0"/>
              <a:t>1) Необходимость актуализации учебных планов  и ОПОП по специальности 38.02.01 «Экономика и бухгалтерский учет (по отраслям)» в соответствии с примерной ООП</a:t>
            </a:r>
            <a:r>
              <a:rPr lang="ru-RU" sz="3600" b="1" smtClean="0">
                <a:latin typeface="Arial" charset="0"/>
              </a:rPr>
              <a:t>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Заголовок 1"/>
          <p:cNvSpPr>
            <a:spLocks noGrp="1"/>
          </p:cNvSpPr>
          <p:nvPr>
            <p:ph type="title"/>
          </p:nvPr>
        </p:nvSpPr>
        <p:spPr>
          <a:xfrm>
            <a:off x="468313" y="260350"/>
            <a:ext cx="8229600" cy="706438"/>
          </a:xfrm>
        </p:spPr>
        <p:txBody>
          <a:bodyPr/>
          <a:lstStyle/>
          <a:p>
            <a:pPr eaLnBrk="1" hangingPunct="1"/>
            <a:r>
              <a:rPr lang="ru-RU" sz="3600" b="1" smtClean="0"/>
              <a:t>2) Проблемы кадрового обеспечения</a:t>
            </a:r>
          </a:p>
        </p:txBody>
      </p:sp>
      <p:sp>
        <p:nvSpPr>
          <p:cNvPr id="20482" name="Объект 2"/>
          <p:cNvSpPr>
            <a:spLocks noGrp="1"/>
          </p:cNvSpPr>
          <p:nvPr>
            <p:ph idx="1"/>
          </p:nvPr>
        </p:nvSpPr>
        <p:spPr>
          <a:xfrm>
            <a:off x="468313" y="1125538"/>
            <a:ext cx="8229600" cy="5000625"/>
          </a:xfrm>
        </p:spPr>
        <p:txBody>
          <a:bodyPr/>
          <a:lstStyle/>
          <a:p>
            <a:pPr marL="0" indent="0" algn="just" eaLnBrk="1" hangingPunct="1">
              <a:buFont typeface="Arial" charset="0"/>
              <a:buNone/>
            </a:pPr>
            <a:r>
              <a:rPr lang="ru-RU" dirty="0" smtClean="0"/>
              <a:t>2.1 Доля педагогических работников, </a:t>
            </a:r>
            <a:r>
              <a:rPr lang="ru-RU" dirty="0" smtClean="0">
                <a:solidFill>
                  <a:srgbClr val="C00000"/>
                </a:solidFill>
              </a:rPr>
              <a:t>обеспечивающих освоение обучающимися профессиональных модулей, имеющих опыт деятельности не менее 3 лет </a:t>
            </a:r>
            <a:r>
              <a:rPr lang="ru-RU" dirty="0" smtClean="0"/>
              <a:t>в организациях, направление деятельности которых соответствует области профессиональной деятельности, в общем числе педагогических работников, реализующих образовательную программу, должна быть </a:t>
            </a:r>
            <a:r>
              <a:rPr lang="ru-RU" b="1" dirty="0" smtClean="0">
                <a:solidFill>
                  <a:srgbClr val="C00000"/>
                </a:solidFill>
              </a:rPr>
              <a:t>не менее 25 процентов</a:t>
            </a:r>
            <a:r>
              <a:rPr lang="ru-RU" dirty="0" smtClean="0">
                <a:solidFill>
                  <a:srgbClr val="C00000"/>
                </a:solidFill>
              </a:rPr>
              <a:t>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2"/>
          <p:cNvSpPr>
            <a:spLocks noGrp="1"/>
          </p:cNvSpPr>
          <p:nvPr>
            <p:ph type="title"/>
          </p:nvPr>
        </p:nvSpPr>
        <p:spPr>
          <a:xfrm>
            <a:off x="395288" y="1700213"/>
            <a:ext cx="8291512" cy="3384550"/>
          </a:xfrm>
        </p:spPr>
        <p:txBody>
          <a:bodyPr/>
          <a:lstStyle/>
          <a:p>
            <a:pPr algn="l"/>
            <a:r>
              <a:rPr lang="ru-RU" sz="3200" dirty="0" smtClean="0"/>
              <a:t>2.2 </a:t>
            </a:r>
            <a:r>
              <a:rPr lang="ru-RU" sz="3600" dirty="0" smtClean="0"/>
              <a:t>Демонстрационный экзамен по методике WORLDSKILLS предусматривает наличие сертифицированных в системе </a:t>
            </a:r>
            <a:r>
              <a:rPr lang="ru-RU" sz="3600" dirty="0" smtClean="0"/>
              <a:t>экспертов.</a:t>
            </a:r>
            <a:r>
              <a:rPr lang="ru-RU" b="1" dirty="0" smtClean="0"/>
              <a:t> </a:t>
            </a:r>
            <a:endParaRPr lang="ru-RU" b="1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281</TotalTime>
  <Words>762</Words>
  <Application>Microsoft Office PowerPoint</Application>
  <PresentationFormat>Экран (4:3)</PresentationFormat>
  <Paragraphs>138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Тема Office</vt:lpstr>
      <vt:lpstr>Демонстрационный экзамен - это новая форма ГИА, которая позволяет моделировать реальные производственные ситуации и проверять наличие сформированных у обучающихся компетенций в действии.</vt:lpstr>
      <vt:lpstr> Задания для демонстрационного экзамена, разрабатываются на основе ФГОС, с учетом  профессиональных стандартов и с учетом оценочных материалов, разработанных союзом «Агентство развития профессиональных сообществ и рабочих кадров «Молодые профессионалы (WorldSkills Russia )» </vt:lpstr>
      <vt:lpstr>В 2019 году в рамках подготовки проведения демонстрационного экзамена  три сотрудника МК ПГУ прошли обучение и получили сертификаты по программе WorldSkills Russia в качестве экспертов первого уровня по компетенциям: 1) экономика и бухгалтерский учет (по отраслям); 2) бухгалтерский учет; 3) полицейский. Что даёт им право участия в оценке демонстрационного экзамена по стандартам WS.</vt:lpstr>
      <vt:lpstr>Демонстрационный экзамен по методике WORLDSKILLS  не является обязательной процедурой.   ВУЗ может принять решение о проведении демонстрационного экзамена с учетом стандартов WorldSkills, но в своем формате.  </vt:lpstr>
      <vt:lpstr>При организации и проведении ГИА  мы  будем использовать:  положения ПООП и методические рекомендации по организации и проведению демонстрационного экзамена  в составе ГИА по программам СПО, утвержденные письмом Министерства образования и науки Российской Федерации № 06-1090 от 15.06.2018. </vt:lpstr>
      <vt:lpstr>ПРОБЛЕМЫ  при подготовке к проведению демонстрационного экзамена в рамках ГИА по образовательным программам СПО на основе актуализированных ФГОС СПО </vt:lpstr>
      <vt:lpstr>1) Необходимость актуализации учебных планов  и ОПОП по специальности 38.02.01 «Экономика и бухгалтерский учет (по отраслям)» в соответствии с примерной ООП </vt:lpstr>
      <vt:lpstr>2) Проблемы кадрового обеспечения</vt:lpstr>
      <vt:lpstr>2.2 Демонстрационный экзамен по методике WORLDSKILLS предусматривает наличие сертифицированных в системе экспертов. </vt:lpstr>
      <vt:lpstr>3) Несоответствие  материально-технической базы для проведения демонстрационного экзамена установленным требованиям.   Минимально необходимый перечень МТО для проведения демонстрационного экзамена: </vt:lpstr>
      <vt:lpstr>в формате ВУЗа  (в соответствии с ПООП):</vt:lpstr>
      <vt:lpstr>В) Пакетами лицензионных программ (по выбору образовательной организации): MS Office 2016, СПС КонсультантПлюс, ГАРАНТ, бухгалтерская справочная система (БСС) «Система Главбух», «1С» (серия программ «1С: Бухгалтерия»), «АйТи» (семейство «БОСС»), «Атлант –Информ» (серия «Аккорд»), «Галактика – Парус» (серия программ «Галактика» и «Парус»), «ДИЦ» («Турбо – бухгалтер»), «Интеллект – сервис» (серия «БЭСТ»), «Инфин» (серия программных продуктов от «мини» до «макси»), «Информатик» («Инфо – бухгалтер»), «Инфософт» («Интегратор»), «Омега» (серия «Abacus»), «Цифей» («Эталон») и «R-Style Software Lab» («Универсальная бухгалтерия Кирилла и Мефодия», серия RS-Balance). </vt:lpstr>
      <vt:lpstr>в формате WorldSkills Russia   (на 10 выпускников):</vt:lpstr>
      <vt:lpstr>Примерная схема застройки площадки при проведении демонстрационного экзамена</vt:lpstr>
      <vt:lpstr>Слайд 15</vt:lpstr>
      <vt:lpstr>4) Отсутствие решения о вступлении в состав ассоциированных партнеров союза «Агентство развития профессиональных сообществ и рабочих кадров «Молодые профессионалы (WorldSkills Russia )»  </vt:lpstr>
      <vt:lpstr>Если образовательное учреждение выбирает экзамен по методике WS ,то :  1) задание ДЭ разрабатывается в виде модулей; 2) за основу берется задание финала Национального Чемпионата WSR и дорабатывается в соответствии с требованиями ФГОС к результатам освоения ППССЗ;  3) задания согласовываются национальным экспертом;  4) данная форма продолжительна по времени и может превысить сроки проведения ГИА; 5) результаты заносятся в систему CIS и выпускникам выдаются сертификаты; 6) предусматривается наличие сертифицированных в системе WS экспертов; 7) все участники ДЭ и эксперты регистрируются  в электронной системе eSim (ФЗ «О персональных данных»).  </vt:lpstr>
      <vt:lpstr>ВЫВОД Затраты при организации  и проведении демонстрационного экзамена по методикам WorldSkills многократно возрастают:  – оснащение площадки согласно инфраструктурному листу; – обучение экспертов; – оплата труда, транспортных расходов, проживания и питания внешних экспертов; – разработка контрольно-измерительных материалов.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Проблемы при подготовке к проведению демонстрационного экзамена в рамках ГИА</dc:title>
  <dc:creator>user</dc:creator>
  <cp:lastModifiedBy>User</cp:lastModifiedBy>
  <cp:revision>24</cp:revision>
  <dcterms:created xsi:type="dcterms:W3CDTF">2019-05-20T16:22:13Z</dcterms:created>
  <dcterms:modified xsi:type="dcterms:W3CDTF">2019-05-23T09:04:42Z</dcterms:modified>
</cp:coreProperties>
</file>

<file path=docProps/thumbnail.jpeg>
</file>