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9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 качестве замечаний и рекомендаций комиссия отмечает следующее:</a:t>
            </a:r>
          </a:p>
          <a:p>
            <a:pPr lvl="0" algn="just"/>
            <a:r>
              <a:rPr lang="ru-RU" sz="2400" dirty="0" smtClean="0"/>
              <a:t>1) Зав</a:t>
            </a:r>
            <a:r>
              <a:rPr lang="ru-RU" sz="2400" dirty="0"/>
              <a:t>. кафедрой принять меры  к созданию специализированного кабинета для изучения иностранных языков (английского, немецкого, французского) студентами неязыковых профилей подготовки с  необходимым материально-техническим оснащением: аудиовизуальным оборудованием и компьютерной техникой с возможностью подключения к сети </a:t>
            </a:r>
            <a:r>
              <a:rPr lang="ru-RU" sz="2400" dirty="0" smtClean="0"/>
              <a:t>Интернет.</a:t>
            </a:r>
            <a:endParaRPr lang="ru-RU" sz="2400" dirty="0"/>
          </a:p>
          <a:p>
            <a:pPr lvl="0" algn="just"/>
            <a:r>
              <a:rPr lang="ru-RU" sz="2400" dirty="0" smtClean="0"/>
              <a:t>2) Продолжить </a:t>
            </a:r>
            <a:r>
              <a:rPr lang="ru-RU" sz="2400" dirty="0"/>
              <a:t>совершенствование методических материалов  для проведения активных и интерактивных форм проведения практических занятий.</a:t>
            </a:r>
          </a:p>
        </p:txBody>
      </p:sp>
    </p:spTree>
    <p:extLst>
      <p:ext uri="{BB962C8B-B14F-4D97-AF65-F5344CB8AC3E}">
        <p14:creationId xmlns:p14="http://schemas.microsoft.com/office/powerpoint/2010/main" val="8743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23528" y="260648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rgbClr val="000000"/>
                </a:solidFill>
                <a:latin typeface="Calibri" panose="020F0502020204030204" pitchFamily="34" charset="0"/>
              </a:rPr>
              <a:t>Интегрированное </a:t>
            </a:r>
            <a:r>
              <a:rPr lang="ru-RU" sz="32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обучение - </a:t>
            </a:r>
            <a:r>
              <a:rPr lang="ru-RU" sz="3200" dirty="0">
                <a:solidFill>
                  <a:srgbClr val="000000"/>
                </a:solidFill>
                <a:latin typeface="Calibri" panose="020F0502020204030204" pitchFamily="34" charset="0"/>
              </a:rPr>
              <a:t>взаимосвязь знаний из разных предметов на одном </a:t>
            </a:r>
            <a:r>
              <a:rPr lang="ru-RU" sz="32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занятии и объединяем </a:t>
            </a:r>
            <a:r>
              <a:rPr lang="ru-RU" sz="3200" dirty="0">
                <a:solidFill>
                  <a:srgbClr val="000000"/>
                </a:solidFill>
                <a:latin typeface="Calibri" panose="020F0502020204030204" pitchFamily="34" charset="0"/>
              </a:rPr>
              <a:t>нескольких дисциплин для изучения и углубления знаний по одной и той же теме, но и интегрирование разных технологий, методов и форм обучения одного предмета или </a:t>
            </a:r>
            <a:r>
              <a:rPr lang="ru-RU" sz="32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занятия.</a:t>
            </a:r>
            <a:endParaRPr lang="ru-RU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19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08912" cy="583264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ГБУК г. Москвы «ЦБС ЮАО» библиотекой №166 им. 1-ого </a:t>
            </a:r>
            <a:r>
              <a:rPr lang="ru-RU" dirty="0" smtClean="0"/>
              <a:t>Мая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5" name="Рисунок 4" hidden="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3347864" cy="6858000"/>
          </a:xfrm>
          <a:prstGeom prst="rect">
            <a:avLst/>
          </a:prstGeom>
        </p:spPr>
      </p:pic>
      <p:pic>
        <p:nvPicPr>
          <p:cNvPr id="6" name="Рисунок 5" descr="IMG_70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241374" y="1473741"/>
            <a:ext cx="2643206" cy="2696071"/>
          </a:xfrm>
          <a:prstGeom prst="rect">
            <a:avLst/>
          </a:prstGeom>
        </p:spPr>
      </p:pic>
      <p:pic>
        <p:nvPicPr>
          <p:cNvPr id="7" name="Рисунок 6" descr="IMG_70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4678" y="4357694"/>
            <a:ext cx="3000364" cy="2250273"/>
          </a:xfrm>
          <a:prstGeom prst="rect">
            <a:avLst/>
          </a:prstGeom>
        </p:spPr>
      </p:pic>
      <p:pic>
        <p:nvPicPr>
          <p:cNvPr id="8" name="Рисунок 7" descr="IMG_704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1303080" y="1394656"/>
            <a:ext cx="2643206" cy="285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43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3898" cy="5832649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«Одностороннее общение»</a:t>
            </a:r>
          </a:p>
          <a:p>
            <a:pPr marL="0" indent="0" algn="ctr">
              <a:buNone/>
            </a:pPr>
            <a:r>
              <a:rPr lang="ru-RU" b="1" dirty="0" smtClean="0"/>
              <a:t>ФРОНТАЛЬНАЯ РАБОТА</a:t>
            </a:r>
          </a:p>
          <a:p>
            <a:pPr marL="0" indent="0" algn="ctr">
              <a:buNone/>
            </a:pP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4143372" y="1714488"/>
            <a:ext cx="914400" cy="914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57224" y="4786322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86116" y="5000636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00694" y="5000636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715272" y="4643446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5143504" y="2643182"/>
            <a:ext cx="2734289" cy="2052975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714876" y="2786058"/>
            <a:ext cx="1000860" cy="2099917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3857620" y="2786058"/>
            <a:ext cx="591111" cy="2089812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1571604" y="2643182"/>
            <a:ext cx="2642592" cy="2088232"/>
          </a:xfrm>
          <a:prstGeom prst="straightConnector1">
            <a:avLst/>
          </a:prstGeom>
          <a:ln w="53975"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48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579350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«Многостороннее общение»</a:t>
            </a:r>
          </a:p>
          <a:p>
            <a:pPr marL="0" indent="0" algn="ctr">
              <a:buNone/>
            </a:pPr>
            <a:r>
              <a:rPr lang="ru-RU" b="1" dirty="0" smtClean="0"/>
              <a:t>ИНТЕРАКТИВНЫЕ МЕТОДЫ</a:t>
            </a:r>
          </a:p>
          <a:p>
            <a:pPr marL="0" indent="0" algn="ctr">
              <a:buNone/>
            </a:pP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4139952" y="1844824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28662" y="5429264"/>
            <a:ext cx="914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28926" y="5429264"/>
            <a:ext cx="914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929190" y="5500702"/>
            <a:ext cx="914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929454" y="5429264"/>
            <a:ext cx="91440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1464447" y="2607463"/>
            <a:ext cx="2643206" cy="2571768"/>
          </a:xfrm>
          <a:prstGeom prst="straightConnector1">
            <a:avLst/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714612" y="3643314"/>
            <a:ext cx="2428892" cy="857256"/>
          </a:xfrm>
          <a:prstGeom prst="straightConnector1">
            <a:avLst/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3821901" y="3821909"/>
            <a:ext cx="2500330" cy="571504"/>
          </a:xfrm>
          <a:prstGeom prst="straightConnector1">
            <a:avLst/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4822033" y="2893215"/>
            <a:ext cx="2643206" cy="2000264"/>
          </a:xfrm>
          <a:prstGeom prst="straightConnector1">
            <a:avLst/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928794" y="5929330"/>
            <a:ext cx="928694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929058" y="5929330"/>
            <a:ext cx="928694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929322" y="5929330"/>
            <a:ext cx="928694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82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И</a:t>
            </a:r>
            <a:r>
              <a:rPr lang="ru-RU" b="1" dirty="0" smtClean="0"/>
              <a:t>нтерактивные </a:t>
            </a:r>
            <a:r>
              <a:rPr lang="ru-RU" b="1" dirty="0"/>
              <a:t>методы и приемы:</a:t>
            </a:r>
          </a:p>
          <a:p>
            <a:r>
              <a:rPr lang="ru-RU" dirty="0"/>
              <a:t> </a:t>
            </a:r>
            <a:r>
              <a:rPr lang="ru-RU" dirty="0" smtClean="0"/>
              <a:t>работа </a:t>
            </a:r>
            <a:r>
              <a:rPr lang="ru-RU" dirty="0"/>
              <a:t>в малых группах, в </a:t>
            </a:r>
            <a:r>
              <a:rPr lang="ru-RU" dirty="0" smtClean="0"/>
              <a:t>парах;</a:t>
            </a:r>
            <a:endParaRPr lang="ru-RU" dirty="0"/>
          </a:p>
          <a:p>
            <a:r>
              <a:rPr lang="ru-RU" dirty="0"/>
              <a:t> </a:t>
            </a:r>
            <a:r>
              <a:rPr lang="ru-RU" dirty="0" smtClean="0"/>
              <a:t>мозговой </a:t>
            </a:r>
            <a:r>
              <a:rPr lang="ru-RU" dirty="0"/>
              <a:t>штурм 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Броуновское движение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 </a:t>
            </a:r>
            <a:r>
              <a:rPr lang="ru-RU" dirty="0" smtClean="0"/>
              <a:t> </a:t>
            </a:r>
            <a:r>
              <a:rPr lang="ru-RU" dirty="0"/>
              <a:t>прием составления ментальной (интеллектуальной) карты;</a:t>
            </a:r>
          </a:p>
          <a:p>
            <a:r>
              <a:rPr lang="ru-RU" dirty="0"/>
              <a:t> </a:t>
            </a:r>
            <a:r>
              <a:rPr lang="ru-RU" dirty="0" smtClean="0"/>
              <a:t>конференции </a:t>
            </a:r>
            <a:r>
              <a:rPr lang="ru-RU" dirty="0"/>
              <a:t>/ дискуссии;</a:t>
            </a:r>
          </a:p>
          <a:p>
            <a:r>
              <a:rPr lang="ru-RU" dirty="0"/>
              <a:t> </a:t>
            </a:r>
            <a:r>
              <a:rPr lang="ru-RU" dirty="0" smtClean="0"/>
              <a:t> </a:t>
            </a:r>
            <a:r>
              <a:rPr lang="ru-RU" dirty="0"/>
              <a:t>ролевые / деловые игры;</a:t>
            </a:r>
          </a:p>
          <a:p>
            <a:r>
              <a:rPr lang="ru-RU" dirty="0"/>
              <a:t> </a:t>
            </a:r>
            <a:r>
              <a:rPr lang="ru-RU" dirty="0" smtClean="0"/>
              <a:t> </a:t>
            </a:r>
            <a:r>
              <a:rPr lang="ru-RU" dirty="0"/>
              <a:t>дебаты.</a:t>
            </a:r>
          </a:p>
        </p:txBody>
      </p:sp>
    </p:spTree>
    <p:extLst>
      <p:ext uri="{BB962C8B-B14F-4D97-AF65-F5344CB8AC3E}">
        <p14:creationId xmlns:p14="http://schemas.microsoft.com/office/powerpoint/2010/main" val="288163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23515"/>
            <a:ext cx="8463314" cy="552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474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772580" cy="569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024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00" y="548680"/>
            <a:ext cx="8727288" cy="4104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001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13244"/>
            <a:ext cx="8712968" cy="3736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617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46" y="188640"/>
            <a:ext cx="752743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248406"/>
      </p:ext>
    </p:extLst>
  </p:cSld>
  <p:clrMapOvr>
    <a:masterClrMapping/>
  </p:clrMapOvr>
</p:sld>
</file>

<file path=ppt/theme/theme1.xml><?xml version="1.0" encoding="utf-8"?>
<a:theme xmlns:a="http://schemas.openxmlformats.org/drawingml/2006/main" name="22 январ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22 января</Template>
  <TotalTime>467</TotalTime>
  <Words>152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22 января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19</cp:revision>
  <dcterms:created xsi:type="dcterms:W3CDTF">2020-01-21T15:00:23Z</dcterms:created>
  <dcterms:modified xsi:type="dcterms:W3CDTF">2020-01-22T19:36:31Z</dcterms:modified>
</cp:coreProperties>
</file>