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2" r:id="rId3"/>
    <p:sldId id="270" r:id="rId4"/>
    <p:sldId id="278" r:id="rId5"/>
    <p:sldId id="279" r:id="rId6"/>
    <p:sldId id="263" r:id="rId7"/>
    <p:sldId id="256" r:id="rId8"/>
    <p:sldId id="264" r:id="rId9"/>
    <p:sldId id="265" r:id="rId10"/>
    <p:sldId id="266" r:id="rId11"/>
    <p:sldId id="275" r:id="rId12"/>
    <p:sldId id="258" r:id="rId13"/>
    <p:sldId id="259" r:id="rId14"/>
    <p:sldId id="277" r:id="rId15"/>
    <p:sldId id="274" r:id="rId16"/>
    <p:sldId id="267" r:id="rId17"/>
    <p:sldId id="268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2CC4E4-A0D9-4D4F-9412-677ABB42BA0B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ADF3C8-BEEA-4D99-A177-31CF3FD437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edic.pnzgu.ru/files/medic.pnzgu.ru/uchastie_studenty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c.pnzgu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medic.pnzgu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2796"/>
            <a:ext cx="7772400" cy="312377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Выполнение рекомендаций </a:t>
            </a:r>
            <a:r>
              <a:rPr lang="ru-RU" sz="2800" b="1" dirty="0"/>
              <a:t>и </a:t>
            </a:r>
            <a:r>
              <a:rPr lang="ru-RU" sz="2800" b="1" dirty="0" smtClean="0"/>
              <a:t>предложений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по результатам проверки </a:t>
            </a:r>
            <a:r>
              <a:rPr lang="ru-RU" sz="2800" b="1" dirty="0"/>
              <a:t>учебно-методической, научной и воспитательной работы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кафедры  «Медицинская кибернетика и информатика»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за период с 2013 г по </a:t>
            </a:r>
            <a:r>
              <a:rPr lang="ru-RU" sz="2800" b="1" dirty="0" smtClean="0"/>
              <a:t>2018 г.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95065"/>
            <a:ext cx="7467600" cy="4200219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04815" y="871845"/>
            <a:ext cx="80843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информация о научно-исследовательской работе студентов не обновлялась с 2015/2016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учебного года;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hlinkClick r:id="rId2"/>
              </a:rPr>
              <a:t>Участие студентов в симпозиумах, конференциях, семинарах за 2019 </a:t>
            </a:r>
            <a:r>
              <a:rPr lang="ru-RU" dirty="0">
                <a:hlinkClick r:id="rId2"/>
              </a:rPr>
              <a:t>год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30311" t="18133" r="28074" b="41877"/>
          <a:stretch>
            <a:fillRect/>
          </a:stretch>
        </p:blipFill>
        <p:spPr bwMode="auto">
          <a:xfrm>
            <a:off x="342430" y="1417638"/>
            <a:ext cx="8459140" cy="457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dirty="0" smtClean="0"/>
              <a:t>- в разделе «Профессорско-преподавательский состав» содержатся сведения только о 5 преподавателях из 7, работающих на кафедре в 2017/2018 учебном году; отсутствуют сведения о современных достижениях ППС, например, в  списке основных публикаций заведующего кафедрой, самая последняя публикация датирована 2011 годом (https://medic.pnzgu.ru/page/15747);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 l="15463" t="19697" r="24025" b="15909"/>
          <a:stretch>
            <a:fillRect/>
          </a:stretch>
        </p:blipFill>
        <p:spPr bwMode="auto">
          <a:xfrm>
            <a:off x="457201" y="1314800"/>
            <a:ext cx="7622012" cy="456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02" y="1268760"/>
            <a:ext cx="896099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927595" y="530286"/>
            <a:ext cx="72888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отсутствует раздел сайта, посвященный воспитательной работе на кафедре.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27651" name="Rectangle 3"/>
          <p:cNvSpPr>
            <a:spLocks noGrp="1"/>
          </p:cNvSpPr>
          <p:nvPr>
            <p:ph sz="quarter" idx="1"/>
          </p:nvPr>
        </p:nvSpPr>
        <p:spPr>
          <a:xfrm>
            <a:off x="428625" y="1357313"/>
            <a:ext cx="4038600" cy="5072062"/>
          </a:xfrm>
          <a:solidFill>
            <a:srgbClr val="FFFFFF"/>
          </a:solidFill>
          <a:ln w="28575">
            <a:solidFill>
              <a:srgbClr val="009999"/>
            </a:solidFill>
          </a:ln>
        </p:spPr>
        <p:txBody>
          <a:bodyPr>
            <a:normAutofit fontScale="55000" lnSpcReduction="20000"/>
          </a:bodyPr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День знаний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Первокурсник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ШСА «Импульс»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Фестиваль искусств студентов-медиков научно-образовательного медицинского кластера «Нижневолжский»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Студенческая весна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Диалог культур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Академия волонтеров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Межфакультетские спартакиады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Легкоатлетическая эстафета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Митинг, посвящённый Дню Победы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Бессмертный полк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Донорский акции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Неделя здоровья Медицинского института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Выпускной вечер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sz="1600" smtClean="0">
                <a:latin typeface="Times New Roman" pitchFamily="18" charset="0"/>
                <a:cs typeface="Times New Roman" pitchFamily="18" charset="0"/>
              </a:rPr>
              <a:t>День Российского студенчества 2018</a:t>
            </a:r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xmlns="" id="{350D8836-0210-46C6-8CE3-FB0C09D94555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0" y="1357313"/>
            <a:ext cx="4038600" cy="5072062"/>
          </a:xfrm>
          <a:solidFill>
            <a:srgbClr val="FFFFFF"/>
          </a:solidFill>
          <a:ln w="28575">
            <a:solidFill>
              <a:srgbClr val="009999"/>
            </a:solidFill>
          </a:ln>
        </p:spPr>
        <p:txBody>
          <a:bodyPr rtlCol="0">
            <a:normAutofit fontScale="550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Митинг гражданской солидарности «Россия – за мир» 2018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Финал конкурса «Молодой преподаватель вуза — 2015»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День города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Уборка территории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«Алло, мы ищем таланты»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Олимпиада по медицинской кибернетике информатике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Круглый стол на тему «Вопросы санитарно-профилактического просвещения населения Пензенской области»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Конференция «Актуальные проблемы медицинской науки и образования»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«Научные бои»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Интеллектуальная игра «Что? Где? Когда?»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Полуфинальный отбор проектов по программе «Участник молодежного научно-инновационного конкурса» («УМНИК») </a:t>
            </a: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Самый умный первокурсник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3792AB8F-AE4A-4441-A265-B3AE6E0F98D6}"/>
              </a:ext>
            </a:extLst>
          </p:cNvPr>
          <p:cNvSpPr txBox="1">
            <a:spLocks/>
          </p:cNvSpPr>
          <p:nvPr/>
        </p:nvSpPr>
        <p:spPr>
          <a:xfrm>
            <a:off x="500063" y="142875"/>
            <a:ext cx="8229600" cy="857250"/>
          </a:xfrm>
          <a:prstGeom prst="rect">
            <a:avLst/>
          </a:prstGeom>
          <a:solidFill>
            <a:schemeClr val="bg1"/>
          </a:solidFill>
          <a:ln w="25400">
            <a:solidFill>
              <a:srgbClr val="009999"/>
            </a:solidFill>
          </a:ln>
        </p:spPr>
        <p:txBody>
          <a:bodyPr anchor="ctr">
            <a:normAutofit fontScale="975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0" dirty="0">
                <a:latin typeface="Times New Roman" pitchFamily="18" charset="0"/>
                <a:ea typeface="+mj-ea"/>
                <a:cs typeface="Times New Roman" pitchFamily="18" charset="0"/>
              </a:rPr>
              <a:t>Мероприятия,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0" dirty="0">
                <a:latin typeface="Times New Roman" pitchFamily="18" charset="0"/>
                <a:ea typeface="+mj-ea"/>
                <a:cs typeface="Times New Roman" pitchFamily="18" charset="0"/>
              </a:rPr>
              <a:t>в которых участвуют студенты </a:t>
            </a:r>
          </a:p>
        </p:txBody>
      </p:sp>
      <p:pic>
        <p:nvPicPr>
          <p:cNvPr id="27654" name="Picture 11" descr="photo_2018_05_07_22_14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2857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33795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altLang="ru-RU" smtClean="0"/>
              <a:t>  </a:t>
            </a:r>
          </a:p>
        </p:txBody>
      </p:sp>
      <p:pic>
        <p:nvPicPr>
          <p:cNvPr id="58373" name="Picture 5" descr="zasedanie_snk_4">
            <a:extLst>
              <a:ext uri="{FF2B5EF4-FFF2-40B4-BE49-F238E27FC236}">
                <a16:creationId xmlns:a16="http://schemas.microsoft.com/office/drawing/2014/main" xmlns="" id="{0104A170-D016-49B8-AB3D-49C3A0A7D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-3125"/>
          <a:stretch>
            <a:fillRect/>
          </a:stretch>
        </p:blipFill>
        <p:spPr bwMode="auto">
          <a:xfrm>
            <a:off x="4643438" y="142852"/>
            <a:ext cx="4245752" cy="3087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83" name="Picture 15" descr="mkii5">
            <a:extLst>
              <a:ext uri="{FF2B5EF4-FFF2-40B4-BE49-F238E27FC236}">
                <a16:creationId xmlns:a16="http://schemas.microsoft.com/office/drawing/2014/main" xmlns="" id="{9A3FF3A9-457A-4E8A-85BE-C36FF5398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357562"/>
            <a:ext cx="4603344" cy="3352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75" name="Picture 7" descr="zar8">
            <a:extLst>
              <a:ext uri="{FF2B5EF4-FFF2-40B4-BE49-F238E27FC236}">
                <a16:creationId xmlns:a16="http://schemas.microsoft.com/office/drawing/2014/main" xmlns="" id="{3EAFB195-F2D4-40AC-BF2E-2EC72EFC4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142852"/>
            <a:ext cx="4357718" cy="3048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8379" name="Picture 11" descr="2">
            <a:extLst>
              <a:ext uri="{FF2B5EF4-FFF2-40B4-BE49-F238E27FC236}">
                <a16:creationId xmlns:a16="http://schemas.microsoft.com/office/drawing/2014/main" xmlns="" id="{AC85FBD4-124C-4065-AF12-5054D528E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0158"/>
          <a:stretch>
            <a:fillRect/>
          </a:stretch>
        </p:blipFill>
        <p:spPr bwMode="auto">
          <a:xfrm>
            <a:off x="4882600" y="3357562"/>
            <a:ext cx="4149466" cy="3271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80882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- содержится устаревшая информация для поступающих (в период работы приемной комиссии 2018 г размещена информация о количестве выделенных мест на 2017 год); направление подготовки </a:t>
            </a:r>
            <a:r>
              <a:rPr lang="ru-RU" sz="1800" dirty="0" err="1" smtClean="0"/>
              <a:t>бакалавриата</a:t>
            </a:r>
            <a:r>
              <a:rPr lang="ru-RU" sz="1800" dirty="0" smtClean="0"/>
              <a:t> 12.03.04  на сайте называется «специальностью» (https://medic.pnzgu.ru/dep_medisit.pnzgu.ru/page/15820);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r="29637"/>
          <a:stretch>
            <a:fillRect/>
          </a:stretch>
        </p:blipFill>
        <p:spPr>
          <a:xfrm>
            <a:off x="876992" y="1671561"/>
            <a:ext cx="6863360" cy="518643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6742"/>
            <a:ext cx="8229600" cy="237816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3 Раздел сайта «Документы» (https://medic.pnzgu.ru/dep_medisit.pnzgu.ru/page/15670) включает действующее «Положение о кафедре» и устаревшие документы (расписание занятий преподавателей на осенний семестр 2015/2016 года; документ «Участие сотрудников в симпозиумах, конференциях, семинарах» содержит список из 3-х участий в 2014 г.)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r="36657"/>
          <a:stretch>
            <a:fillRect/>
          </a:stretch>
        </p:blipFill>
        <p:spPr>
          <a:xfrm>
            <a:off x="647564" y="2564904"/>
            <a:ext cx="7272808" cy="399454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10ko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5343128" cy="6080174"/>
          </a:xfrm>
          <a:prstGeom prst="rect">
            <a:avLst/>
          </a:prstGeom>
          <a:noFill/>
          <a:ln w="76200" cmpd="tri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1219200" y="5257800"/>
            <a:ext cx="7696200" cy="1231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Благодарю Вас за внимание!</a:t>
            </a:r>
          </a:p>
        </p:txBody>
      </p:sp>
      <p:sp>
        <p:nvSpPr>
          <p:cNvPr id="52228" name="Text Box 4">
            <a:extLst>
              <a:ext uri="{FF2B5EF4-FFF2-40B4-BE49-F238E27FC236}">
                <a16:creationId xmlns:a16="http://schemas.microsoft.com/office/drawing/2014/main" xmlns="" id="{A4D1B070-4A80-4DE9-9699-41463F67B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332655"/>
            <a:ext cx="3338910" cy="4647426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2000" dirty="0" smtClean="0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 Cyr" pitchFamily="18" charset="-52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ПЕНЗЕНСКИЙ</a:t>
            </a:r>
            <a:endParaRPr lang="ru-RU" sz="2000" dirty="0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 Cyr" pitchFamily="18" charset="-52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ГОСУДАРСТВЕННЫЙ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УНИВЕРСИТЕТ</a:t>
            </a:r>
            <a:r>
              <a:rPr lang="ru-RU" sz="24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/>
            </a:r>
            <a:br>
              <a:rPr lang="ru-RU" sz="24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</a:br>
            <a:endParaRPr lang="ru-RU" sz="2400" dirty="0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 Cyr" pitchFamily="18" charset="-52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400" dirty="0" err="1" smtClean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Медицинкий</a:t>
            </a:r>
            <a:r>
              <a:rPr lang="ru-RU" sz="2400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 институт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/>
            </a:r>
            <a:br>
              <a:rPr lang="ru-RU" sz="24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</a:br>
            <a:r>
              <a:rPr lang="ru-RU" sz="20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Кафедра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2000" dirty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«</a:t>
            </a:r>
            <a:r>
              <a:rPr lang="ru-RU" sz="2000" dirty="0" smtClean="0">
                <a:solidFill>
                  <a:srgbClr val="8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 Cyr" pitchFamily="18" charset="-52"/>
              </a:rPr>
              <a:t>Медицинская кибернетика и информатика»</a:t>
            </a:r>
            <a:endParaRPr lang="ru-RU" sz="2000" dirty="0">
              <a:solidFill>
                <a:srgbClr val="8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 Cyr" pitchFamily="18" charset="-5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4761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1.1  </a:t>
            </a:r>
            <a:r>
              <a:rPr lang="ru-RU" sz="2200" dirty="0"/>
              <a:t>привести в соответствие формирование</a:t>
            </a:r>
            <a:r>
              <a:rPr lang="ru-RU" sz="2200" b="1" dirty="0"/>
              <a:t> </a:t>
            </a:r>
            <a:r>
              <a:rPr lang="ru-RU" sz="2200" dirty="0"/>
              <a:t>УМК дисциплин Положению об учебно-методическом комплексе № 30-20 от 01.06.2016 (отсутствуют УМК дисциплин на бумажном носителе, отдельные составные компоненты УМК содержатся в ЭИОС);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12313" r="30550" b="4688"/>
          <a:stretch>
            <a:fillRect/>
          </a:stretch>
        </p:blipFill>
        <p:spPr bwMode="auto">
          <a:xfrm>
            <a:off x="2087724" y="1772816"/>
            <a:ext cx="55115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8182"/>
            <a:ext cx="8229600" cy="310496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Times New Roman"/>
              </a:rPr>
              <a:t>1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.2. обеспечить соблюдение требований положения о промежуточной аттестации обучающихся по образовательным программам высшего образования (от 18.05.2017 № 68-20), на момент проверки в некоторых корешках </a:t>
            </a:r>
            <a:r>
              <a:rPr lang="ru-RU" sz="22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зачетно-экзаменационных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листов не проставлены баллы рейтинговой оценки;</a:t>
            </a:r>
            <a:r>
              <a:rPr lang="ru-RU" sz="2200" dirty="0" smtClean="0">
                <a:latin typeface="Times New Roman"/>
                <a:ea typeface="Times New Roman"/>
              </a:rPr>
              <a:t/>
            </a:r>
            <a:br>
              <a:rPr lang="ru-RU" sz="22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75527" y="3469258"/>
            <a:ext cx="768787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 нормировать вторую половину дня преподавателей в соответствии с Нормами времени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расчета второй половины рабочего дня профессорско-преподавательского состава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(утверждены Приказом № 526/о от 4.05.2016 г).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7564" y="692696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ru-RU" b="1" u="sng" dirty="0"/>
              <a:t>2. По научно-исследовательской работе:</a:t>
            </a:r>
            <a:endParaRPr lang="ru-RU" dirty="0"/>
          </a:p>
          <a:p>
            <a:r>
              <a:rPr lang="ru-RU" b="1" dirty="0"/>
              <a:t>-</a:t>
            </a:r>
            <a:r>
              <a:rPr lang="ru-RU" dirty="0"/>
              <a:t> активизировать публикационную активность профессорско-преподавательского состава кафедры в </a:t>
            </a:r>
            <a:r>
              <a:rPr lang="ru-RU" dirty="0" err="1"/>
              <a:t>высокорейтинговых</a:t>
            </a:r>
            <a:r>
              <a:rPr lang="ru-RU" dirty="0"/>
              <a:t> журналах, входящих в базы цитирования </a:t>
            </a:r>
            <a:r>
              <a:rPr lang="en-US" dirty="0"/>
              <a:t>Scopus</a:t>
            </a:r>
            <a:r>
              <a:rPr lang="ru-RU" dirty="0"/>
              <a:t>, </a:t>
            </a:r>
            <a:r>
              <a:rPr lang="en-US" dirty="0" err="1"/>
              <a:t>WoS</a:t>
            </a:r>
            <a:r>
              <a:rPr lang="ru-RU" dirty="0"/>
              <a:t>;</a:t>
            </a:r>
          </a:p>
          <a:p>
            <a:r>
              <a:rPr lang="ru-RU" dirty="0"/>
              <a:t>- организовать работу преподавателей по подготовке заявок на получение грантов, государственных заданий, заключению хоздоговоров;</a:t>
            </a:r>
          </a:p>
          <a:p>
            <a:r>
              <a:rPr lang="ru-RU" dirty="0"/>
              <a:t>-  разработать программу действий по выполнению финансируемых объемов НИР с целью доведения фактического показателя объемов НИР на 1 НПР до планового значения.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3. По воспитательной работе:</a:t>
            </a:r>
            <a:endParaRPr lang="ru-RU" dirty="0" smtClean="0"/>
          </a:p>
          <a:p>
            <a:r>
              <a:rPr lang="ru-RU" dirty="0"/>
              <a:t>- на официальном сайте кафедры создать регулярно обновляющийся раздел, посвященный организации и проведению мероприятий воспитательной направленности.</a:t>
            </a:r>
            <a:endParaRPr lang="ru-RU" dirty="0" smtClean="0"/>
          </a:p>
          <a:p>
            <a:r>
              <a:rPr lang="ru-RU" b="1" u="sng" dirty="0" smtClean="0"/>
              <a:t>4. По информационному сопровождению деятельности кафедры:</a:t>
            </a:r>
            <a:endParaRPr lang="ru-RU" dirty="0" smtClean="0"/>
          </a:p>
          <a:p>
            <a:r>
              <a:rPr lang="ru-RU" b="1" dirty="0" smtClean="0"/>
              <a:t>- </a:t>
            </a:r>
            <a:r>
              <a:rPr lang="ru-RU" dirty="0" smtClean="0"/>
              <a:t>требуется доработка, актуализация, наполнение разделов сайта кафедры </a:t>
            </a:r>
            <a:r>
              <a:rPr lang="ru-RU" dirty="0" err="1" smtClean="0"/>
              <a:t>МКиИ</a:t>
            </a:r>
            <a:r>
              <a:rPr lang="ru-RU" dirty="0" smtClean="0"/>
              <a:t> на портале ПГУ (</a:t>
            </a:r>
            <a:r>
              <a:rPr lang="ru-RU" u="sng" dirty="0">
                <a:hlinkClick r:id="rId2"/>
              </a:rPr>
              <a:t>https://medic.pnzgu.ru/</a:t>
            </a:r>
            <a:r>
              <a:rPr lang="ru-RU" dirty="0" smtClean="0"/>
              <a:t>) современными сведениями, в том числе, для поступающих;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6690" y="384473"/>
            <a:ext cx="67106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Официальный сайт кафедры (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https://medic.pnzgu.ru/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результатам мониторинга сайтов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 октябре 2017 г) набрал 76 баллов из 100 возможных.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8819" t="7418" r="10079" b="3683"/>
          <a:stretch>
            <a:fillRect/>
          </a:stretch>
        </p:blipFill>
        <p:spPr bwMode="auto">
          <a:xfrm>
            <a:off x="791580" y="1448032"/>
            <a:ext cx="8117847" cy="500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Виртуальный тур МИ ПГУ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285" r="30713" b="29139"/>
          <a:stretch>
            <a:fillRect/>
          </a:stretch>
        </p:blipFill>
        <p:spPr bwMode="auto">
          <a:xfrm>
            <a:off x="215515" y="1016732"/>
            <a:ext cx="8320369" cy="543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отсутствует перечень ОПОП ВО с активными ссылками на сайте университета (https://fgos3.pnzgu.ru/);</a:t>
            </a:r>
            <a:endParaRPr lang="ru-RU" sz="1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r="44313"/>
          <a:stretch>
            <a:fillRect/>
          </a:stretch>
        </p:blipFill>
        <p:spPr>
          <a:xfrm>
            <a:off x="457200" y="1052736"/>
            <a:ext cx="6887108" cy="47885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b="25000"/>
          <a:stretch>
            <a:fillRect/>
          </a:stretch>
        </p:blipFill>
        <p:spPr>
          <a:xfrm>
            <a:off x="457200" y="404664"/>
            <a:ext cx="8229600" cy="226825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2852936"/>
            <a:ext cx="8229600" cy="363640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Words>594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Выполнение рекомендаций и предложений  по результатам проверки учебно-методической, научной и воспитательной работы  кафедры  «Медицинская кибернетика и информатика»  за период с 2013 г по 2018 г. </vt:lpstr>
      <vt:lpstr>1.1  привести в соответствие формирование УМК дисциплин Положению об учебно-методическом комплексе № 30-20 от 01.06.2016 (отсутствуют УМК дисциплин на бумажном носителе, отдельные составные компоненты УМК содержатся в ЭИОС); </vt:lpstr>
      <vt:lpstr>1.2. обеспечить соблюдение требований положения о промежуточной аттестации обучающихся по образовательным программам высшего образования (от 18.05.2017 № 68-20), на момент проверки в некоторых корешках зачетно-экзаменационных листов не проставлены баллы рейтинговой оценки; </vt:lpstr>
      <vt:lpstr>Слайд 4</vt:lpstr>
      <vt:lpstr>Слайд 5</vt:lpstr>
      <vt:lpstr>Официальный сайт кафедры (https://medic.pnzgu.ru/)  по результатам мониторинга сайтов  (в октябре 2017 г) набрал 76 баллов из 100 возможных.</vt:lpstr>
      <vt:lpstr>Виртуальный тур МИ ПГУ</vt:lpstr>
      <vt:lpstr>отсутствует перечень ОПОП ВО с активными ссылками на сайте университета (https://fgos3.pnzgu.ru/);</vt:lpstr>
      <vt:lpstr>Слайд 9</vt:lpstr>
      <vt:lpstr>Слайд 10</vt:lpstr>
      <vt:lpstr>Участие студентов в симпозиумах, конференциях, семинарах за 2019 год</vt:lpstr>
      <vt:lpstr>- в разделе «Профессорско-преподавательский состав» содержатся сведения только о 5 преподавателях из 7, работающих на кафедре в 2017/2018 учебном году; отсутствуют сведения о современных достижениях ППС, например, в  списке основных публикаций заведующего кафедрой, самая последняя публикация датирована 2011 годом (https://medic.pnzgu.ru/page/15747); </vt:lpstr>
      <vt:lpstr>Слайд 13</vt:lpstr>
      <vt:lpstr> </vt:lpstr>
      <vt:lpstr> </vt:lpstr>
      <vt:lpstr>- содержится устаревшая информация для поступающих (в период работы приемной комиссии 2018 г размещена информация о количестве выделенных мест на 2017 год); направление подготовки бакалавриата 12.03.04  на сайте называется «специальностью» (https://medic.pnzgu.ru/dep_medisit.pnzgu.ru/page/15820); </vt:lpstr>
      <vt:lpstr>3 Раздел сайта «Документы» (https://medic.pnzgu.ru/dep_medisit.pnzgu.ru/page/15670) включает действующее «Положение о кафедре» и устаревшие документы (расписание занятий преподавателей на осенний семестр 2015/2016 года; документ «Участие сотрудников в симпозиумах, конференциях, семинарах» содержит список из 3-х участий в 2014 г.)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19</cp:revision>
  <dcterms:created xsi:type="dcterms:W3CDTF">2020-01-23T08:45:00Z</dcterms:created>
  <dcterms:modified xsi:type="dcterms:W3CDTF">2020-01-23T10:22:18Z</dcterms:modified>
</cp:coreProperties>
</file>