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B8FD8-056A-436C-94D1-C566D4F851D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5EE15-48B7-421B-8877-5C7544D6CB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b="1" dirty="0"/>
              <a:t>Государственная регламентация образовательной 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b="1" dirty="0"/>
              <a:t>Период обучения: 08-10.12.2022 г. </a:t>
            </a:r>
          </a:p>
          <a:p>
            <a:r>
              <a:rPr lang="ru-RU" b="1" dirty="0"/>
              <a:t>Место проведения очного семинара: ФГБОУ ВО «Российский экономический университет имени Г.В. Плеханова», г. Москва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3443165" y="-133350"/>
            <a:ext cx="8539162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16"/>
          <p:cNvSpPr>
            <a:spLocks noChangeArrowheads="1"/>
          </p:cNvSpPr>
          <p:nvPr/>
        </p:nvSpPr>
        <p:spPr bwMode="auto">
          <a:xfrm>
            <a:off x="395536" y="3939902"/>
            <a:ext cx="27320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обязательная к размещению информация недоступна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3795886"/>
            <a:ext cx="2855913" cy="115570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478"/>
            <a:ext cx="7790533" cy="3416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551212"/>
            <a:ext cx="4320481" cy="259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6732240" y="555526"/>
            <a:ext cx="1440160" cy="20162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635646"/>
            <a:ext cx="56589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8747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ЛИЦЕНЗИРОВАНИЕ ОБРАЗОВАТЕЛЬНОЙ ДЕЯТЕЛЬНОСТИ</a:t>
            </a:r>
            <a:endParaRPr lang="ru-RU" b="1" dirty="0">
              <a:solidFill>
                <a:srgbClr val="3D28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57504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23D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Капустин Сергей Николаевич, </a:t>
            </a:r>
          </a:p>
          <a:p>
            <a:r>
              <a:rPr lang="ru-RU" dirty="0" smtClean="0">
                <a:solidFill>
                  <a:srgbClr val="423D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отдела лицензирования Управления государственных услуг и цифровой трансформации </a:t>
            </a:r>
            <a:endParaRPr lang="ru-RU" dirty="0">
              <a:solidFill>
                <a:srgbClr val="423D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1182" y="451756"/>
            <a:ext cx="4323419" cy="435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79514" y="419785"/>
            <a:ext cx="8496943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spcBef>
                <a:spcPts val="375"/>
              </a:spcBef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>
              <a:spcBef>
                <a:spcPts val="375"/>
              </a:spcBef>
              <a:buSzPct val="100000"/>
              <a:buChar char="–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>
              <a:spcBef>
                <a:spcPts val="375"/>
              </a:spcBef>
              <a:buSzPct val="100000"/>
              <a:buChar char="•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>
              <a:spcBef>
                <a:spcPts val="375"/>
              </a:spcBef>
              <a:buSzPct val="100000"/>
              <a:buChar char="–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>
              <a:spcBef>
                <a:spcPts val="375"/>
              </a:spcBef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r>
              <a:rPr lang="ru-RU" sz="1800" dirty="0">
                <a:solidFill>
                  <a:srgbClr val="423D67"/>
                </a:solidFill>
              </a:rPr>
              <a:t>И</a:t>
            </a:r>
            <a:r>
              <a:rPr lang="ru-RU" sz="1800" dirty="0" smtClean="0">
                <a:solidFill>
                  <a:srgbClr val="423D67"/>
                </a:solidFill>
              </a:rPr>
              <a:t>сключение по </a:t>
            </a:r>
            <a:r>
              <a:rPr lang="ru-RU" sz="1800" dirty="0">
                <a:solidFill>
                  <a:srgbClr val="423D67"/>
                </a:solidFill>
              </a:rPr>
              <a:t>нераспространению лицензионных требований в части наличия зданий </a:t>
            </a:r>
            <a:r>
              <a:rPr lang="ru-RU" sz="1800" dirty="0" smtClean="0">
                <a:solidFill>
                  <a:srgbClr val="423D67"/>
                </a:solidFill>
              </a:rPr>
              <a:t> и </a:t>
            </a:r>
            <a:r>
              <a:rPr lang="ru-RU" sz="1800" dirty="0">
                <a:solidFill>
                  <a:srgbClr val="423D67"/>
                </a:solidFill>
              </a:rPr>
              <a:t>материально-технического обеспечения </a:t>
            </a:r>
            <a:r>
              <a:rPr lang="ru-RU" sz="1800" dirty="0" smtClean="0">
                <a:solidFill>
                  <a:srgbClr val="423D67"/>
                </a:solidFill>
              </a:rPr>
              <a:t>уставлено в </a:t>
            </a:r>
            <a:r>
              <a:rPr lang="ru-RU" sz="1800" dirty="0">
                <a:solidFill>
                  <a:srgbClr val="423D67"/>
                </a:solidFill>
              </a:rPr>
              <a:t>отношении </a:t>
            </a:r>
            <a:r>
              <a:rPr lang="ru-RU" sz="1800" dirty="0" smtClean="0">
                <a:solidFill>
                  <a:srgbClr val="423D67"/>
                </a:solidFill>
              </a:rPr>
              <a:t>лицензиатов</a:t>
            </a:r>
            <a:r>
              <a:rPr lang="ru-RU" sz="1800" dirty="0">
                <a:solidFill>
                  <a:srgbClr val="423D67"/>
                </a:solidFill>
              </a:rPr>
              <a:t> </a:t>
            </a:r>
            <a:r>
              <a:rPr lang="ru-RU" sz="1800" dirty="0" smtClean="0">
                <a:solidFill>
                  <a:srgbClr val="423D67"/>
                </a:solidFill>
              </a:rPr>
              <a:t>ЭО и ДОТ</a:t>
            </a:r>
            <a:endParaRPr lang="ru-RU" sz="1800" dirty="0">
              <a:solidFill>
                <a:srgbClr val="423D67"/>
              </a:solidFill>
            </a:endParaRP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306633" y="1314185"/>
            <a:ext cx="6899125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spcBef>
                <a:spcPts val="375"/>
              </a:spcBef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>
              <a:spcBef>
                <a:spcPts val="375"/>
              </a:spcBef>
              <a:buSzPct val="100000"/>
              <a:buChar char="–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>
              <a:spcBef>
                <a:spcPts val="375"/>
              </a:spcBef>
              <a:buSzPct val="100000"/>
              <a:buChar char="•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>
              <a:spcBef>
                <a:spcPts val="375"/>
              </a:spcBef>
              <a:buSzPct val="100000"/>
              <a:buChar char="–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>
              <a:spcBef>
                <a:spcPts val="375"/>
              </a:spcBef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smtClean="0">
                <a:solidFill>
                  <a:srgbClr val="423D67"/>
                </a:solidFill>
                <a:latin typeface="Arial" panose="020B0604020202020204"/>
                <a:cs typeface="Times New Roman" panose="02020603050405020304" pitchFamily="18" charset="0"/>
              </a:rPr>
              <a:t>Проведение процедуры должно занимать 5 </a:t>
            </a:r>
            <a:r>
              <a:rPr lang="ru-RU" altLang="ru-RU" sz="1800" dirty="0" smtClean="0">
                <a:solidFill>
                  <a:srgbClr val="423D67"/>
                </a:solidFill>
                <a:latin typeface="Arial" panose="020B0604020202020204"/>
                <a:cs typeface="Times New Roman" panose="02020603050405020304" pitchFamily="18" charset="0"/>
              </a:rPr>
              <a:t>рабочих дней</a:t>
            </a:r>
            <a:endParaRPr lang="ru-RU" altLang="ru-RU" sz="1800" b="1" dirty="0">
              <a:solidFill>
                <a:srgbClr val="423D67"/>
              </a:solidFill>
              <a:latin typeface="Arial" panose="020B0604020202020204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90518" y="1949529"/>
            <a:ext cx="848739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lvl1pPr>
              <a:spcBef>
                <a:spcPts val="375"/>
              </a:spcBef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  <a:lvl2pPr marL="742950" indent="-285750">
              <a:spcBef>
                <a:spcPts val="375"/>
              </a:spcBef>
              <a:buSzPct val="100000"/>
              <a:buChar char="–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>
              <a:spcBef>
                <a:spcPts val="375"/>
              </a:spcBef>
              <a:buSzPct val="100000"/>
              <a:buChar char="•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>
              <a:spcBef>
                <a:spcPts val="375"/>
              </a:spcBef>
              <a:buSzPct val="100000"/>
              <a:buChar char="–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>
              <a:spcBef>
                <a:spcPts val="375"/>
              </a:spcBef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dirty="0" smtClean="0">
                <a:solidFill>
                  <a:srgbClr val="423D67"/>
                </a:solidFill>
                <a:latin typeface="Arial" panose="020B0604020202020204"/>
                <a:cs typeface="Times New Roman" panose="02020603050405020304" pitchFamily="18" charset="0"/>
              </a:rPr>
              <a:t>Вместо документарной и выездной проверки только документарная проверка</a:t>
            </a:r>
            <a:endParaRPr lang="ru-RU" altLang="ru-RU" sz="1600" dirty="0">
              <a:solidFill>
                <a:srgbClr val="423D67"/>
              </a:solidFill>
              <a:latin typeface="Arial" panose="020B0604020202020204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8EB39AB2-80FA-4CE3-944A-47000C6989BC}"/>
              </a:ext>
            </a:extLst>
          </p:cNvPr>
          <p:cNvCxnSpPr>
            <a:cxnSpLocks/>
          </p:cNvCxnSpPr>
          <p:nvPr/>
        </p:nvCxnSpPr>
        <p:spPr>
          <a:xfrm>
            <a:off x="190517" y="2405701"/>
            <a:ext cx="8914557" cy="0"/>
          </a:xfrm>
          <a:prstGeom prst="line">
            <a:avLst/>
          </a:prstGeom>
          <a:ln w="57150">
            <a:solidFill>
              <a:srgbClr val="8A8A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8EB39AB2-80FA-4CE3-944A-47000C6989BC}"/>
              </a:ext>
            </a:extLst>
          </p:cNvPr>
          <p:cNvCxnSpPr>
            <a:cxnSpLocks/>
          </p:cNvCxnSpPr>
          <p:nvPr/>
        </p:nvCxnSpPr>
        <p:spPr>
          <a:xfrm>
            <a:off x="190517" y="3165816"/>
            <a:ext cx="8914557" cy="0"/>
          </a:xfrm>
          <a:prstGeom prst="line">
            <a:avLst/>
          </a:prstGeom>
          <a:ln w="57150">
            <a:solidFill>
              <a:srgbClr val="8A8A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8EB39AB2-80FA-4CE3-944A-47000C6989BC}"/>
              </a:ext>
            </a:extLst>
          </p:cNvPr>
          <p:cNvCxnSpPr>
            <a:cxnSpLocks/>
          </p:cNvCxnSpPr>
          <p:nvPr/>
        </p:nvCxnSpPr>
        <p:spPr>
          <a:xfrm>
            <a:off x="229444" y="1275606"/>
            <a:ext cx="8914557" cy="0"/>
          </a:xfrm>
          <a:prstGeom prst="line">
            <a:avLst/>
          </a:prstGeom>
          <a:ln w="57150">
            <a:solidFill>
              <a:srgbClr val="8A8A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8EB39AB2-80FA-4CE3-944A-47000C6989BC}"/>
              </a:ext>
            </a:extLst>
          </p:cNvPr>
          <p:cNvCxnSpPr>
            <a:cxnSpLocks/>
          </p:cNvCxnSpPr>
          <p:nvPr/>
        </p:nvCxnSpPr>
        <p:spPr>
          <a:xfrm>
            <a:off x="190517" y="1770356"/>
            <a:ext cx="8914557" cy="0"/>
          </a:xfrm>
          <a:prstGeom prst="line">
            <a:avLst/>
          </a:prstGeom>
          <a:ln w="57150">
            <a:solidFill>
              <a:srgbClr val="8A8A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512" y="2573056"/>
            <a:ext cx="6677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dirty="0">
                <a:solidFill>
                  <a:srgbClr val="423D67"/>
                </a:solidFill>
                <a:latin typeface="Arial" panose="020B0604020202020204"/>
                <a:cs typeface="Times New Roman" panose="02020603050405020304" pitchFamily="18" charset="0"/>
                <a:sym typeface="Arial" pitchFamily="34" charset="0"/>
              </a:rPr>
              <a:t>Подача документов только в электронном виде (ЕПГУ в приоритете). </a:t>
            </a:r>
            <a:r>
              <a:rPr lang="ru-RU" altLang="ru-RU" dirty="0" smtClean="0">
                <a:solidFill>
                  <a:srgbClr val="423D67"/>
                </a:solidFill>
                <a:latin typeface="Arial" panose="020B0604020202020204"/>
                <a:cs typeface="Times New Roman" panose="02020603050405020304" pitchFamily="18" charset="0"/>
                <a:sym typeface="Arial" pitchFamily="34" charset="0"/>
              </a:rPr>
              <a:t>Образовательная </a:t>
            </a:r>
            <a:r>
              <a:rPr lang="ru-RU" altLang="ru-RU" dirty="0">
                <a:solidFill>
                  <a:srgbClr val="423D67"/>
                </a:solidFill>
                <a:latin typeface="Arial" panose="020B0604020202020204"/>
                <a:cs typeface="Times New Roman" panose="02020603050405020304" pitchFamily="18" charset="0"/>
                <a:sym typeface="Arial" pitchFamily="34" charset="0"/>
              </a:rPr>
              <a:t>программа + МТО</a:t>
            </a:r>
            <a:endParaRPr lang="ru-RU" altLang="ru-RU" dirty="0">
              <a:solidFill>
                <a:srgbClr val="423D67"/>
              </a:solidFill>
              <a:latin typeface="Arial" panose="020B0604020202020204"/>
              <a:cs typeface="Times New Roman" panose="02020603050405020304" pitchFamily="18" charset="0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80DC32A-61AB-4B2E-8235-22D561F23BB0}"/>
              </a:ext>
            </a:extLst>
          </p:cNvPr>
          <p:cNvSpPr/>
          <p:nvPr/>
        </p:nvSpPr>
        <p:spPr>
          <a:xfrm>
            <a:off x="230330" y="792385"/>
            <a:ext cx="2172609" cy="357956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656000" rIns="144000" rtlCol="0" anchor="t"/>
          <a:lstStyle/>
          <a:p>
            <a:endParaRPr lang="ru-RU" sz="1200" b="1" dirty="0">
              <a:solidFill>
                <a:prstClr val="black"/>
              </a:solidFill>
            </a:endParaRPr>
          </a:p>
          <a:p>
            <a:endParaRPr lang="ru-RU" sz="1600" b="1" dirty="0">
              <a:solidFill>
                <a:srgbClr val="000000"/>
              </a:solidFill>
            </a:endParaRPr>
          </a:p>
          <a:p>
            <a:pPr algn="ctr"/>
            <a:r>
              <a:rPr lang="ru-RU" sz="1600" dirty="0">
                <a:solidFill>
                  <a:srgbClr val="000000"/>
                </a:solidFill>
              </a:rPr>
              <a:t>Требования</a:t>
            </a:r>
          </a:p>
          <a:p>
            <a:pPr algn="ctr"/>
            <a:r>
              <a:rPr lang="ru-RU" sz="1600" dirty="0">
                <a:solidFill>
                  <a:srgbClr val="000000"/>
                </a:solidFill>
              </a:rPr>
              <a:t>к материально-техническому обеспечению </a:t>
            </a:r>
            <a:br>
              <a:rPr lang="ru-RU" sz="1600" dirty="0">
                <a:solidFill>
                  <a:srgbClr val="000000"/>
                </a:solidFill>
              </a:rPr>
            </a:br>
            <a:r>
              <a:rPr lang="ru-RU" sz="1600" dirty="0">
                <a:solidFill>
                  <a:srgbClr val="000000"/>
                </a:solidFill>
              </a:rPr>
              <a:t>в соответствии со </a:t>
            </a:r>
            <a:r>
              <a:rPr lang="ru-RU" sz="1600" b="1" dirty="0">
                <a:solidFill>
                  <a:srgbClr val="000000"/>
                </a:solidFill>
              </a:rPr>
              <a:t>ФГОС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E6F08B1-155A-4226-9F07-384B399F6AF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5945" y="1209740"/>
            <a:ext cx="1161664" cy="731984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59208672-2552-4BEF-BFD9-1AF1CB6A25FE}"/>
              </a:ext>
            </a:extLst>
          </p:cNvPr>
          <p:cNvCxnSpPr>
            <a:cxnSpLocks/>
          </p:cNvCxnSpPr>
          <p:nvPr/>
        </p:nvCxnSpPr>
        <p:spPr>
          <a:xfrm flipH="1">
            <a:off x="251520" y="789552"/>
            <a:ext cx="2160240" cy="3582398"/>
          </a:xfrm>
          <a:prstGeom prst="line">
            <a:avLst/>
          </a:prstGeom>
          <a:ln w="57150">
            <a:solidFill>
              <a:srgbClr val="7771A3">
                <a:alpha val="7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2AA8F900-16E6-47B9-9950-CF560C5449FD}"/>
              </a:ext>
            </a:extLst>
          </p:cNvPr>
          <p:cNvSpPr/>
          <p:nvPr/>
        </p:nvSpPr>
        <p:spPr>
          <a:xfrm>
            <a:off x="4644009" y="789552"/>
            <a:ext cx="4032448" cy="3654406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016000" rIns="216000" rtlCol="0" anchor="t" anchorCtr="0"/>
          <a:lstStyle/>
          <a:p>
            <a:pPr algn="ctr">
              <a:spcAft>
                <a:spcPts val="600"/>
              </a:spcAft>
            </a:pPr>
            <a:r>
              <a:rPr lang="ru-RU" sz="1600" dirty="0">
                <a:solidFill>
                  <a:srgbClr val="565087"/>
                </a:solidFill>
              </a:rPr>
              <a:t>Требования к материально-техническому обеспечению в </a:t>
            </a:r>
            <a:r>
              <a:rPr lang="ru-RU" sz="1600" dirty="0" smtClean="0">
                <a:solidFill>
                  <a:srgbClr val="565087"/>
                </a:solidFill>
              </a:rPr>
              <a:t>соответствии</a:t>
            </a:r>
            <a:r>
              <a:rPr lang="en-US" sz="1600" smtClean="0">
                <a:solidFill>
                  <a:srgbClr val="565087"/>
                </a:solidFill>
              </a:rPr>
              <a:t> c</a:t>
            </a:r>
            <a:endParaRPr lang="ru-RU" sz="1600" dirty="0">
              <a:solidFill>
                <a:srgbClr val="565087"/>
              </a:solidFill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ru-RU" sz="1600" b="1" dirty="0">
                <a:solidFill>
                  <a:srgbClr val="565087"/>
                </a:solidFill>
              </a:rPr>
              <a:t>ОБРАЗОВАТЕЛЬНОЙ ПРОГРАММОЙ, РАЗРАБОТАННОЙ САМОСТОЯТЕЛЬНО</a:t>
            </a:r>
          </a:p>
          <a:p>
            <a:pPr algn="ctr">
              <a:spcAft>
                <a:spcPts val="600"/>
              </a:spcAft>
            </a:pPr>
            <a:r>
              <a:rPr lang="ru-RU" sz="1600" dirty="0">
                <a:solidFill>
                  <a:srgbClr val="565087"/>
                </a:solidFill>
              </a:rPr>
              <a:t>образовательной организацией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9E2F07E-744A-450A-AC9C-9D8A18B006D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214" y="1137596"/>
            <a:ext cx="1568727" cy="772251"/>
          </a:xfrm>
          <a:prstGeom prst="rect">
            <a:avLst/>
          </a:prstGeom>
        </p:spPr>
      </p:pic>
      <p:sp>
        <p:nvSpPr>
          <p:cNvPr id="9" name="Стрелка вниз 24">
            <a:extLst>
              <a:ext uri="{FF2B5EF4-FFF2-40B4-BE49-F238E27FC236}">
                <a16:creationId xmlns:a16="http://schemas.microsoft.com/office/drawing/2014/main" xmlns="" id="{B923F403-2EB4-422E-9455-B61494D5213F}"/>
              </a:ext>
            </a:extLst>
          </p:cNvPr>
          <p:cNvSpPr/>
          <p:nvPr/>
        </p:nvSpPr>
        <p:spPr>
          <a:xfrm rot="5400000" flipV="1">
            <a:off x="3631439" y="2083841"/>
            <a:ext cx="402443" cy="510772"/>
          </a:xfrm>
          <a:prstGeom prst="downArrow">
            <a:avLst>
              <a:gd name="adj1" fmla="val 52490"/>
              <a:gd name="adj2" fmla="val 68981"/>
            </a:avLst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0"/>
            <a:ext cx="87129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defRPr/>
            </a:pPr>
            <a:r>
              <a:rPr lang="ru-RU" b="1" dirty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обязательной информации, размещаемой на сайте образовательной организации </a:t>
            </a:r>
            <a:endParaRPr lang="en-US" altLang="ru-RU" b="1" dirty="0">
              <a:solidFill>
                <a:srgbClr val="3D28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27534"/>
            <a:ext cx="8532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Петропавловский Михаил Вячеславович, 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заместитель директора - директор филиала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ФГБУ «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Росаккредагентство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», д.т.н.</a:t>
            </a:r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19"/>
          <p:cNvSpPr>
            <a:spLocks noChangeArrowheads="1"/>
          </p:cNvSpPr>
          <p:nvPr/>
        </p:nvSpPr>
        <p:spPr bwMode="auto">
          <a:xfrm>
            <a:off x="1331640" y="1491630"/>
            <a:ext cx="7632849" cy="361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31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31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31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31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31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31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31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31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31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en-US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размещение в специальном разделе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иной информации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размещается, опубликовывается по решению образовательной организации и (или) размещение, опубликование которой является обязательным в соответствии с законодательством Российской Федерации.</a:t>
            </a:r>
            <a:endParaRPr lang="en-US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altLang="ru-RU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3.2. Главная страница подраздела "Структура и органы управления образовательной организацией" должна содержать информацию: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ru-RU" alt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положениях о структурных подразделениях (об органах управления) образовательной организации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приложением указанных положений в виде электронных документов, подписанных </a:t>
            </a:r>
            <a:r>
              <a:rPr lang="ru-RU" altLang="ru-RU" sz="1600" b="1" strike="sng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электронной подписью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Федеральным законом от 6 апреля 2011 г.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63-ФЗ "Об электронной подписи" (далее - электронный документ) (при наличии структурных подразделений (органов управления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auto">
          <a:xfrm>
            <a:off x="179513" y="357504"/>
            <a:ext cx="8784976" cy="485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3.5. Главная страница подраздела "Образовательные стандарты и </a:t>
            </a:r>
            <a:r>
              <a:rPr lang="ru-RU" alt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" должна содержать информацию:</a:t>
            </a:r>
          </a:p>
          <a:p>
            <a:pPr algn="ctr"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об утвержденных образовательных стандартах с приложением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образовательных стандартов в форме электронного документа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или в виде активных ссылок, непосредственный переход по которым позволяет получить доступ к образовательному стандарту в форме электронного документа.</a:t>
            </a:r>
          </a:p>
          <a:p>
            <a:pPr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3.6. Главная страница подраздела "Руководство. Педагогический (научно-педагогический) состав" должна содержать следующую информацию:</a:t>
            </a:r>
          </a:p>
          <a:p>
            <a:pPr algn="ctr"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г) о персональном составе педагогических работников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каждой реализуемой образовательной программы в форме электронного документа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или в виде активных ссылок, непосредственный переход по которым позволяет получить доступ к страницам Сайта, содержащим информацию, указанную в подпункте "г" подпункта 3.6 пункта 3 настоящих Требований, в том числе: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algn="ctr" defTabSz="4318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…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-180528" y="1635646"/>
            <a:ext cx="47736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Простая электронная подпись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1" y="2176463"/>
            <a:ext cx="3792735" cy="13537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11710"/>
            <a:ext cx="4231865" cy="12028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067944" y="1563638"/>
            <a:ext cx="5648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Усиленная </a:t>
            </a: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квалифицированная</a:t>
            </a:r>
          </a:p>
          <a:p>
            <a:pPr algn="ctr"/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электронная подпись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339752" y="987574"/>
            <a:ext cx="6624736" cy="35107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Положение о государственной аккредитации образовательной деятельности (</a:t>
            </a:r>
            <a:r>
              <a:rPr kumimoji="0" lang="ru-RU" alt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Постановление  Правительства РФ от 14.01.2022 № 3)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27584" y="1491630"/>
            <a:ext cx="8208912" cy="350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28.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При проведении </a:t>
            </a:r>
            <a:r>
              <a:rPr lang="ru-RU" altLang="ru-RU" sz="1600" b="1" dirty="0" err="1">
                <a:latin typeface="Times New Roman" pitchFamily="18" charset="0"/>
                <a:cs typeface="Times New Roman" pitchFamily="18" charset="0"/>
              </a:rPr>
              <a:t>аккредитационной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 экспертизы член экспертной группы обязан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spcBef>
                <a:spcPts val="1000"/>
              </a:spcBef>
              <a:buFont typeface="Arial" charset="0"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е)	в пределах установленных сроков проведения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аккредитационной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экспертизы представить отчет об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аккредитационной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экспертизе руководителю экспертной группы и в случае выявления несоответствия качества образования установленным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аккредитационным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показателям представить документы и материалы, подтверждающие выявленное несоответствие (при проведении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аккредитационной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экспертизы с выездом в организацию, осуществляющую образовательную деятельность, или ее филиал, к индивидуальному предпринимателю), либо документы и материалы, размещенные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на официальном сайте организации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, осуществляющей образовательную деятельность, индивидуального</a:t>
            </a:r>
            <a:br>
              <a:rPr lang="ru-RU" alt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предпринимателя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 сети "Интернет" 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(при проведении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аккредитационной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экспертизы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без выезда в организацию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, осуществляющую образовательную деятельность, или ее филиал, к индивидуальному предпринимателю).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39752" y="1275606"/>
            <a:ext cx="6459412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0" y="555526"/>
            <a:ext cx="1440160" cy="792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Действует </a:t>
            </a:r>
            <a:b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01.03.2022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auto">
          <a:xfrm>
            <a:off x="323528" y="2859782"/>
            <a:ext cx="3816424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Отсутствует информация: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- документы по ссылкам не доступны без регистрации</a:t>
            </a:r>
          </a:p>
          <a:p>
            <a:pPr algn="just"/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715766"/>
            <a:ext cx="4032448" cy="1368152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7" y="143442"/>
            <a:ext cx="8977313" cy="20975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7178" y="2499742"/>
            <a:ext cx="4706822" cy="18999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5940152" y="1635646"/>
            <a:ext cx="432048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7308304" y="1563638"/>
            <a:ext cx="648072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313</Words>
  <Application>Microsoft Office PowerPoint</Application>
  <PresentationFormat>Экран (16:9)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Государственная регламентация образовательной деятельности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Государственная регламентация образовательной деятельности</dc:title>
  <dc:creator>User</dc:creator>
  <cp:lastModifiedBy>User</cp:lastModifiedBy>
  <cp:revision>16</cp:revision>
  <dcterms:created xsi:type="dcterms:W3CDTF">2022-12-15T05:17:52Z</dcterms:created>
  <dcterms:modified xsi:type="dcterms:W3CDTF">2022-12-15T05:50:23Z</dcterms:modified>
</cp:coreProperties>
</file>